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95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  <p:sldId id="389" r:id="rId125"/>
    <p:sldId id="390" r:id="rId126"/>
    <p:sldId id="391" r:id="rId127"/>
    <p:sldId id="392" r:id="rId128"/>
    <p:sldId id="393" r:id="rId129"/>
    <p:sldId id="394" r:id="rId130"/>
    <p:sldId id="395" r:id="rId131"/>
    <p:sldId id="396" r:id="rId132"/>
    <p:sldId id="397" r:id="rId133"/>
    <p:sldId id="398" r:id="rId134"/>
    <p:sldId id="399" r:id="rId135"/>
    <p:sldId id="400" r:id="rId136"/>
    <p:sldId id="401" r:id="rId137"/>
    <p:sldId id="402" r:id="rId138"/>
    <p:sldId id="403" r:id="rId139"/>
    <p:sldId id="404" r:id="rId140"/>
    <p:sldId id="405" r:id="rId141"/>
    <p:sldId id="406" r:id="rId142"/>
    <p:sldId id="407" r:id="rId143"/>
    <p:sldId id="408" r:id="rId144"/>
    <p:sldId id="409" r:id="rId145"/>
    <p:sldId id="410" r:id="rId146"/>
    <p:sldId id="411" r:id="rId147"/>
    <p:sldId id="412" r:id="rId148"/>
    <p:sldId id="413" r:id="rId149"/>
    <p:sldId id="414" r:id="rId150"/>
    <p:sldId id="415" r:id="rId151"/>
    <p:sldId id="416" r:id="rId152"/>
    <p:sldId id="417" r:id="rId153"/>
    <p:sldId id="418" r:id="rId154"/>
    <p:sldId id="419" r:id="rId155"/>
    <p:sldId id="420" r:id="rId156"/>
    <p:sldId id="421" r:id="rId157"/>
    <p:sldId id="422" r:id="rId158"/>
    <p:sldId id="423" r:id="rId159"/>
    <p:sldId id="424" r:id="rId160"/>
    <p:sldId id="425" r:id="rId161"/>
    <p:sldId id="426" r:id="rId162"/>
    <p:sldId id="427" r:id="rId163"/>
    <p:sldId id="428" r:id="rId164"/>
    <p:sldId id="429" r:id="rId165"/>
    <p:sldId id="430" r:id="rId166"/>
    <p:sldId id="431" r:id="rId167"/>
    <p:sldId id="432" r:id="rId168"/>
    <p:sldId id="433" r:id="rId169"/>
    <p:sldId id="434" r:id="rId170"/>
    <p:sldId id="435" r:id="rId171"/>
    <p:sldId id="436" r:id="rId172"/>
    <p:sldId id="437" r:id="rId173"/>
    <p:sldId id="438" r:id="rId174"/>
    <p:sldId id="439" r:id="rId175"/>
    <p:sldId id="273" r:id="rId17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96083" y="586790"/>
            <a:ext cx="8134984" cy="1116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91257" y="721817"/>
            <a:ext cx="780948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9152" y="649300"/>
            <a:ext cx="10013695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52525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538" y="1806676"/>
            <a:ext cx="10440923" cy="2921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91.png"/><Relationship Id="rId4" Type="http://schemas.openxmlformats.org/officeDocument/2006/relationships/image" Target="../media/image87.png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technology/comput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network-devices-hub-repeater-bridge-switch-router-gateways/#Router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0" y="3574410"/>
            <a:ext cx="8702040" cy="1985159"/>
          </a:xfrm>
          <a:prstGeom prst="rect">
            <a:avLst/>
          </a:prstGeom>
        </p:spPr>
        <p:txBody>
          <a:bodyPr vert="horz" wrap="square" lIns="0" tIns="320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lang="en-US" sz="5400" dirty="0" smtClean="0">
                <a:solidFill>
                  <a:srgbClr val="252525"/>
                </a:solidFill>
                <a:latin typeface="Gothic Uralic"/>
                <a:cs typeface="Gothic Uralic"/>
              </a:rPr>
              <a:t>ADVANCED </a:t>
            </a:r>
            <a:r>
              <a:rPr sz="5400" dirty="0" smtClean="0">
                <a:solidFill>
                  <a:srgbClr val="252525"/>
                </a:solidFill>
                <a:latin typeface="Gothic Uralic"/>
                <a:cs typeface="Gothic Uralic"/>
              </a:rPr>
              <a:t>COMPUTER</a:t>
            </a:r>
            <a:r>
              <a:rPr sz="5400" spc="-75" dirty="0" smtClean="0">
                <a:solidFill>
                  <a:srgbClr val="252525"/>
                </a:solidFill>
                <a:latin typeface="Gothic Uralic"/>
                <a:cs typeface="Gothic Uralic"/>
              </a:rPr>
              <a:t> </a:t>
            </a:r>
            <a:r>
              <a:rPr sz="5400" dirty="0" smtClean="0">
                <a:solidFill>
                  <a:srgbClr val="252525"/>
                </a:solidFill>
                <a:latin typeface="Gothic Uralic"/>
                <a:cs typeface="Gothic Uralic"/>
              </a:rPr>
              <a:t>NETWORKS</a:t>
            </a:r>
            <a:endParaRPr sz="5400" dirty="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6252"/>
            <a:ext cx="3223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Gothic Uralic"/>
                <a:cs typeface="Gothic Uralic"/>
              </a:rPr>
              <a:t>Protocol</a:t>
            </a:r>
            <a:r>
              <a:rPr b="0" spc="-45" dirty="0">
                <a:latin typeface="Gothic Uralic"/>
                <a:cs typeface="Gothic Uralic"/>
              </a:rPr>
              <a:t> </a:t>
            </a:r>
            <a:r>
              <a:rPr b="0" spc="-5" dirty="0">
                <a:latin typeface="Gothic Uralic"/>
                <a:cs typeface="Gothic Uralic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0273" y="6235395"/>
            <a:ext cx="699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Gothic Uralic"/>
                <a:cs typeface="Gothic Uralic"/>
              </a:rPr>
              <a:t>Introduction</a:t>
            </a:r>
            <a:endParaRPr sz="9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3703" y="861821"/>
            <a:ext cx="292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-</a:t>
            </a:r>
            <a:r>
              <a:rPr sz="1200" spc="-50" dirty="0">
                <a:solidFill>
                  <a:srgbClr val="888888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1372" y="1280160"/>
            <a:ext cx="9118092" cy="510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2025" y="2311874"/>
            <a:ext cx="4647856" cy="3047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4755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23567"/>
            <a:ext cx="10052050" cy="52724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Broadcast</a:t>
            </a:r>
            <a:r>
              <a:rPr sz="2800" b="1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–</a:t>
            </a:r>
            <a:endParaRPr sz="2800">
              <a:latin typeface="Carlito"/>
              <a:cs typeface="Carlito"/>
            </a:endParaRPr>
          </a:p>
          <a:p>
            <a:pPr marL="241300" marR="285115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Broadcasting </a:t>
            </a:r>
            <a:r>
              <a:rPr sz="2800" spc="-25" dirty="0">
                <a:latin typeface="Carlito"/>
                <a:cs typeface="Carlito"/>
              </a:rPr>
              <a:t>transfer </a:t>
            </a:r>
            <a:r>
              <a:rPr sz="2800" spc="-10" dirty="0">
                <a:latin typeface="Carlito"/>
                <a:cs typeface="Carlito"/>
              </a:rPr>
              <a:t>(one-to-all) techniques can </a:t>
            </a:r>
            <a:r>
              <a:rPr sz="2800" spc="-5" dirty="0">
                <a:latin typeface="Carlito"/>
                <a:cs typeface="Carlito"/>
              </a:rPr>
              <a:t>be classified </a:t>
            </a:r>
            <a:r>
              <a:rPr sz="2800" spc="-20" dirty="0">
                <a:latin typeface="Carlito"/>
                <a:cs typeface="Carlito"/>
              </a:rPr>
              <a:t>into  </a:t>
            </a:r>
            <a:r>
              <a:rPr sz="2800" spc="-10" dirty="0">
                <a:latin typeface="Carlito"/>
                <a:cs typeface="Carlito"/>
              </a:rPr>
              <a:t>two </a:t>
            </a:r>
            <a:r>
              <a:rPr sz="2800" spc="-5" dirty="0">
                <a:latin typeface="Carlito"/>
                <a:cs typeface="Carlito"/>
              </a:rPr>
              <a:t>types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ts val="319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Limited Broadcasting</a:t>
            </a:r>
            <a:r>
              <a:rPr sz="2800" b="1" spc="1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–</a:t>
            </a:r>
            <a:endParaRPr sz="2800">
              <a:latin typeface="Carlito"/>
              <a:cs typeface="Carlito"/>
            </a:endParaRPr>
          </a:p>
          <a:p>
            <a:pPr marL="241300" marR="158115">
              <a:lnSpc>
                <a:spcPts val="3030"/>
              </a:lnSpc>
              <a:spcBef>
                <a:spcPts val="210"/>
              </a:spcBef>
            </a:pPr>
            <a:r>
              <a:rPr sz="2800" spc="-10" dirty="0">
                <a:latin typeface="Carlito"/>
                <a:cs typeface="Carlito"/>
              </a:rPr>
              <a:t>Suppose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send </a:t>
            </a:r>
            <a:r>
              <a:rPr sz="2800" spc="-15" dirty="0">
                <a:latin typeface="Carlito"/>
                <a:cs typeface="Carlito"/>
              </a:rPr>
              <a:t>stream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packets to </a:t>
            </a:r>
            <a:r>
              <a:rPr sz="2800" spc="-5" dirty="0">
                <a:latin typeface="Carlito"/>
                <a:cs typeface="Carlito"/>
              </a:rPr>
              <a:t>all the devices </a:t>
            </a:r>
            <a:r>
              <a:rPr sz="2800" spc="-15" dirty="0">
                <a:latin typeface="Carlito"/>
                <a:cs typeface="Carlito"/>
              </a:rPr>
              <a:t>over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network that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reside,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5" dirty="0">
                <a:latin typeface="Carlito"/>
                <a:cs typeface="Carlito"/>
              </a:rPr>
              <a:t>broadcasting </a:t>
            </a:r>
            <a:r>
              <a:rPr sz="2800" spc="-10" dirty="0">
                <a:latin typeface="Carlito"/>
                <a:cs typeface="Carlito"/>
              </a:rPr>
              <a:t>comes</a:t>
            </a:r>
            <a:r>
              <a:rPr sz="2800" spc="245" dirty="0">
                <a:latin typeface="Carlito"/>
                <a:cs typeface="Carlito"/>
              </a:rPr>
              <a:t> </a:t>
            </a:r>
            <a:r>
              <a:rPr sz="2800" spc="-55" dirty="0">
                <a:latin typeface="Carlito"/>
                <a:cs typeface="Carlito"/>
              </a:rPr>
              <a:t>handy.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buFont typeface="Arial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20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achieve,it </a:t>
            </a:r>
            <a:r>
              <a:rPr sz="2800" spc="-5" dirty="0">
                <a:latin typeface="Carlito"/>
                <a:cs typeface="Carlito"/>
              </a:rPr>
              <a:t>will append </a:t>
            </a:r>
            <a:r>
              <a:rPr sz="2800" dirty="0">
                <a:latin typeface="Carlito"/>
                <a:cs typeface="Carlito"/>
              </a:rPr>
              <a:t>255.255.255.255 </a:t>
            </a:r>
            <a:r>
              <a:rPr sz="2800" spc="-5" dirty="0">
                <a:latin typeface="Carlito"/>
                <a:cs typeface="Carlito"/>
              </a:rPr>
              <a:t>(all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5" dirty="0">
                <a:latin typeface="Carlito"/>
                <a:cs typeface="Carlito"/>
              </a:rPr>
              <a:t>32 </a:t>
            </a:r>
            <a:r>
              <a:rPr sz="2800" spc="-10" dirty="0">
                <a:latin typeface="Carlito"/>
                <a:cs typeface="Carlito"/>
              </a:rPr>
              <a:t>bits of  </a:t>
            </a:r>
            <a:r>
              <a:rPr sz="2800" spc="-5" dirty="0">
                <a:latin typeface="Carlito"/>
                <a:cs typeface="Carlito"/>
              </a:rPr>
              <a:t>IP </a:t>
            </a:r>
            <a:r>
              <a:rPr sz="2800" spc="-10" dirty="0">
                <a:latin typeface="Carlito"/>
                <a:cs typeface="Carlito"/>
              </a:rPr>
              <a:t>address set to </a:t>
            </a:r>
            <a:r>
              <a:rPr sz="2800" spc="-5" dirty="0">
                <a:latin typeface="Carlito"/>
                <a:cs typeface="Carlito"/>
              </a:rPr>
              <a:t>1) called </a:t>
            </a:r>
            <a:r>
              <a:rPr sz="2800" dirty="0">
                <a:latin typeface="Carlito"/>
                <a:cs typeface="Carlito"/>
              </a:rPr>
              <a:t>as </a:t>
            </a:r>
            <a:r>
              <a:rPr sz="2800" b="1" spc="-10" dirty="0">
                <a:latin typeface="Carlito"/>
                <a:cs typeface="Carlito"/>
              </a:rPr>
              <a:t>Limited </a:t>
            </a:r>
            <a:r>
              <a:rPr sz="2800" b="1" spc="-15" dirty="0">
                <a:latin typeface="Carlito"/>
                <a:cs typeface="Carlito"/>
              </a:rPr>
              <a:t>Broadcast </a:t>
            </a:r>
            <a:r>
              <a:rPr sz="2800" b="1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in the  </a:t>
            </a:r>
            <a:r>
              <a:rPr sz="2800" spc="-10" dirty="0">
                <a:latin typeface="Carlito"/>
                <a:cs typeface="Carlito"/>
              </a:rPr>
              <a:t>destination address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20" dirty="0">
                <a:latin typeface="Carlito"/>
                <a:cs typeface="Carlito"/>
              </a:rPr>
              <a:t>datagram </a:t>
            </a:r>
            <a:r>
              <a:rPr sz="2800" spc="-15" dirty="0">
                <a:latin typeface="Carlito"/>
                <a:cs typeface="Carlito"/>
              </a:rPr>
              <a:t>(packet) </a:t>
            </a:r>
            <a:r>
              <a:rPr sz="2800" spc="-5" dirty="0">
                <a:latin typeface="Carlito"/>
                <a:cs typeface="Carlito"/>
              </a:rPr>
              <a:t>header which is  </a:t>
            </a:r>
            <a:r>
              <a:rPr sz="2800" spc="-10" dirty="0">
                <a:latin typeface="Carlito"/>
                <a:cs typeface="Carlito"/>
              </a:rPr>
              <a:t>reserved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25" dirty="0">
                <a:latin typeface="Carlito"/>
                <a:cs typeface="Carlito"/>
              </a:rPr>
              <a:t>tranfer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dirty="0">
                <a:latin typeface="Carlito"/>
                <a:cs typeface="Carlito"/>
              </a:rPr>
              <a:t>all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recipients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single  client </a:t>
            </a:r>
            <a:r>
              <a:rPr sz="2800" spc="-5" dirty="0">
                <a:latin typeface="Carlito"/>
                <a:cs typeface="Carlito"/>
              </a:rPr>
              <a:t>(sender) </a:t>
            </a:r>
            <a:r>
              <a:rPr sz="2800" spc="-15" dirty="0">
                <a:latin typeface="Carlito"/>
                <a:cs typeface="Carlito"/>
              </a:rPr>
              <a:t>over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173998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8244" y="2700607"/>
            <a:ext cx="2438400" cy="2448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58863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093960" cy="3395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Direct Broadcasting</a:t>
            </a:r>
            <a:r>
              <a:rPr sz="2800" b="1" spc="3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–</a:t>
            </a:r>
            <a:endParaRPr sz="2800">
              <a:latin typeface="Carlito"/>
              <a:cs typeface="Carlito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Carlito"/>
                <a:cs typeface="Carlito"/>
              </a:rPr>
              <a:t>This is </a:t>
            </a:r>
            <a:r>
              <a:rPr sz="2800" spc="-10" dirty="0">
                <a:latin typeface="Carlito"/>
                <a:cs typeface="Carlito"/>
              </a:rPr>
              <a:t>useful </a:t>
            </a:r>
            <a:r>
              <a:rPr sz="2800" spc="-5" dirty="0">
                <a:latin typeface="Carlito"/>
                <a:cs typeface="Carlito"/>
              </a:rPr>
              <a:t>when a </a:t>
            </a:r>
            <a:r>
              <a:rPr sz="2800" spc="-10" dirty="0">
                <a:latin typeface="Carlito"/>
                <a:cs typeface="Carlito"/>
              </a:rPr>
              <a:t>device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one network </a:t>
            </a:r>
            <a:r>
              <a:rPr sz="2800" spc="-15" dirty="0">
                <a:latin typeface="Carlito"/>
                <a:cs typeface="Carlito"/>
              </a:rPr>
              <a:t>wants to </a:t>
            </a:r>
            <a:r>
              <a:rPr sz="2800" spc="-25" dirty="0">
                <a:latin typeface="Carlito"/>
                <a:cs typeface="Carlito"/>
              </a:rPr>
              <a:t>transfer </a:t>
            </a:r>
            <a:r>
              <a:rPr sz="2800" spc="-20" dirty="0">
                <a:latin typeface="Carlito"/>
                <a:cs typeface="Carlito"/>
              </a:rPr>
              <a:t>packet  </a:t>
            </a:r>
            <a:r>
              <a:rPr sz="2800" spc="-15" dirty="0">
                <a:latin typeface="Carlito"/>
                <a:cs typeface="Carlito"/>
              </a:rPr>
              <a:t>stream to </a:t>
            </a:r>
            <a:r>
              <a:rPr sz="2800" spc="-5" dirty="0">
                <a:latin typeface="Carlito"/>
                <a:cs typeface="Carlito"/>
              </a:rPr>
              <a:t>all the devices </a:t>
            </a:r>
            <a:r>
              <a:rPr sz="2800" spc="-15" dirty="0">
                <a:latin typeface="Carlito"/>
                <a:cs typeface="Carlito"/>
              </a:rPr>
              <a:t>over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other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  <a:p>
            <a:pPr marL="241300" marR="27305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This is </a:t>
            </a:r>
            <a:r>
              <a:rPr sz="2800" spc="-10" dirty="0">
                <a:latin typeface="Carlito"/>
                <a:cs typeface="Carlito"/>
              </a:rPr>
              <a:t>achieved </a:t>
            </a:r>
            <a:r>
              <a:rPr sz="2800" spc="-15" dirty="0">
                <a:latin typeface="Carlito"/>
                <a:cs typeface="Carlito"/>
              </a:rPr>
              <a:t>by translating </a:t>
            </a:r>
            <a:r>
              <a:rPr sz="2800" spc="-5" dirty="0">
                <a:latin typeface="Carlito"/>
                <a:cs typeface="Carlito"/>
              </a:rPr>
              <a:t>all the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ID </a:t>
            </a:r>
            <a:r>
              <a:rPr sz="2800" spc="-10" dirty="0">
                <a:latin typeface="Carlito"/>
                <a:cs typeface="Carlito"/>
              </a:rPr>
              <a:t>part bits </a:t>
            </a:r>
            <a:r>
              <a:rPr sz="2800" spc="-5" dirty="0">
                <a:latin typeface="Carlito"/>
                <a:cs typeface="Carlito"/>
              </a:rPr>
              <a:t>of the  </a:t>
            </a:r>
            <a:r>
              <a:rPr sz="2800" spc="-10" dirty="0">
                <a:latin typeface="Carlito"/>
                <a:cs typeface="Carlito"/>
              </a:rPr>
              <a:t>destination address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1,referred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b="1" spc="-15" dirty="0">
                <a:latin typeface="Carlito"/>
                <a:cs typeface="Carlito"/>
              </a:rPr>
              <a:t>Direct Broadcast </a:t>
            </a:r>
            <a:r>
              <a:rPr sz="2800" b="1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in the  </a:t>
            </a:r>
            <a:r>
              <a:rPr sz="2800" spc="-20" dirty="0">
                <a:latin typeface="Carlito"/>
                <a:cs typeface="Carlito"/>
              </a:rPr>
              <a:t>datagram </a:t>
            </a:r>
            <a:r>
              <a:rPr sz="2800" spc="-10" dirty="0">
                <a:latin typeface="Carlito"/>
                <a:cs typeface="Carlito"/>
              </a:rPr>
              <a:t>header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information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60" dirty="0">
                <a:latin typeface="Carlito"/>
                <a:cs typeface="Carlito"/>
              </a:rPr>
              <a:t>transfer.</a:t>
            </a:r>
            <a:endParaRPr sz="2800">
              <a:latin typeface="Carlito"/>
              <a:cs typeface="Carlito"/>
            </a:endParaRPr>
          </a:p>
          <a:p>
            <a:pPr marL="241300" marR="55753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This mode is mainly </a:t>
            </a:r>
            <a:r>
              <a:rPr sz="2800" spc="-15" dirty="0">
                <a:latin typeface="Carlito"/>
                <a:cs typeface="Carlito"/>
              </a:rPr>
              <a:t>utilized by </a:t>
            </a:r>
            <a:r>
              <a:rPr sz="2800" spc="-10" dirty="0">
                <a:latin typeface="Carlito"/>
                <a:cs typeface="Carlito"/>
              </a:rPr>
              <a:t>television </a:t>
            </a:r>
            <a:r>
              <a:rPr sz="2800" spc="-15" dirty="0">
                <a:latin typeface="Carlito"/>
                <a:cs typeface="Carlito"/>
              </a:rPr>
              <a:t>networks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video and  audio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distribution.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111320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7335" y="2328554"/>
            <a:ext cx="4649231" cy="2446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4951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110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0" dirty="0"/>
              <a:t>Multi</a:t>
            </a:r>
            <a:r>
              <a:rPr spc="-185" dirty="0"/>
              <a:t>c</a:t>
            </a:r>
            <a:r>
              <a:rPr spc="-180" dirty="0"/>
              <a:t>a</a:t>
            </a:r>
            <a:r>
              <a:rPr spc="-190" dirty="0"/>
              <a:t>s</a:t>
            </a:r>
            <a:r>
              <a:rPr spc="-300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299065" cy="42900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1429385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multicasting, </a:t>
            </a:r>
            <a:r>
              <a:rPr sz="2800" spc="-10" dirty="0">
                <a:latin typeface="Carlito"/>
                <a:cs typeface="Carlito"/>
              </a:rPr>
              <a:t>one/more </a:t>
            </a:r>
            <a:r>
              <a:rPr sz="2800" spc="-15" dirty="0">
                <a:latin typeface="Carlito"/>
                <a:cs typeface="Carlito"/>
              </a:rPr>
              <a:t>senders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one/more recipients  participate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25" dirty="0">
                <a:latin typeface="Carlito"/>
                <a:cs typeface="Carlito"/>
              </a:rPr>
              <a:t>transfer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traffic.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5" dirty="0">
                <a:latin typeface="Carlito"/>
                <a:cs typeface="Carlito"/>
              </a:rPr>
              <a:t>method </a:t>
            </a:r>
            <a:r>
              <a:rPr sz="2800" spc="-20" dirty="0">
                <a:latin typeface="Carlito"/>
                <a:cs typeface="Carlito"/>
              </a:rPr>
              <a:t>traffic </a:t>
            </a:r>
            <a:r>
              <a:rPr sz="2800" spc="-10" dirty="0">
                <a:latin typeface="Carlito"/>
                <a:cs typeface="Carlito"/>
              </a:rPr>
              <a:t>recline between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boundaries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unicast </a:t>
            </a:r>
            <a:r>
              <a:rPr sz="2800" dirty="0">
                <a:latin typeface="Carlito"/>
                <a:cs typeface="Carlito"/>
              </a:rPr>
              <a:t>(one-  </a:t>
            </a:r>
            <a:r>
              <a:rPr sz="2800" spc="-10" dirty="0">
                <a:latin typeface="Carlito"/>
                <a:cs typeface="Carlito"/>
              </a:rPr>
              <a:t>to-one)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broadcast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(one-to-all).</a:t>
            </a:r>
            <a:endParaRPr sz="2800">
              <a:latin typeface="Carlito"/>
              <a:cs typeface="Carlito"/>
            </a:endParaRPr>
          </a:p>
          <a:p>
            <a:pPr marL="241300" marR="53975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Multicast lets </a:t>
            </a:r>
            <a:r>
              <a:rPr sz="2800" spc="-15" dirty="0">
                <a:latin typeface="Carlito"/>
                <a:cs typeface="Carlito"/>
              </a:rPr>
              <a:t>server’s direct </a:t>
            </a:r>
            <a:r>
              <a:rPr sz="2800" spc="-10" dirty="0">
                <a:latin typeface="Carlito"/>
                <a:cs typeface="Carlito"/>
              </a:rPr>
              <a:t>single copies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5" dirty="0">
                <a:latin typeface="Carlito"/>
                <a:cs typeface="Carlito"/>
              </a:rPr>
              <a:t>streams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0" dirty="0">
                <a:latin typeface="Carlito"/>
                <a:cs typeface="Carlito"/>
              </a:rPr>
              <a:t>are  </a:t>
            </a:r>
            <a:r>
              <a:rPr sz="2800" spc="-5" dirty="0">
                <a:latin typeface="Carlito"/>
                <a:cs typeface="Carlito"/>
              </a:rPr>
              <a:t>then </a:t>
            </a:r>
            <a:r>
              <a:rPr sz="2800" spc="-15" dirty="0">
                <a:latin typeface="Carlito"/>
                <a:cs typeface="Carlito"/>
              </a:rPr>
              <a:t>simulated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routed </a:t>
            </a:r>
            <a:r>
              <a:rPr sz="2800" spc="-15" dirty="0">
                <a:latin typeface="Carlito"/>
                <a:cs typeface="Carlito"/>
              </a:rPr>
              <a:t>to hosts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request</a:t>
            </a:r>
            <a:r>
              <a:rPr sz="2800" spc="254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it.</a:t>
            </a:r>
            <a:endParaRPr sz="2800">
              <a:latin typeface="Carlito"/>
              <a:cs typeface="Carlito"/>
            </a:endParaRPr>
          </a:p>
          <a:p>
            <a:pPr marL="241300" marR="621665" indent="-228600">
              <a:lnSpc>
                <a:spcPct val="90000"/>
              </a:lnSpc>
              <a:spcBef>
                <a:spcPts val="9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IP </a:t>
            </a:r>
            <a:r>
              <a:rPr sz="2800" spc="-15" dirty="0">
                <a:latin typeface="Carlito"/>
                <a:cs typeface="Carlito"/>
              </a:rPr>
              <a:t>multicast requires </a:t>
            </a:r>
            <a:r>
              <a:rPr sz="2800" spc="-10" dirty="0">
                <a:latin typeface="Carlito"/>
                <a:cs typeface="Carlito"/>
              </a:rPr>
              <a:t>support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some other </a:t>
            </a:r>
            <a:r>
              <a:rPr sz="2800" spc="-20" dirty="0">
                <a:latin typeface="Carlito"/>
                <a:cs typeface="Carlito"/>
              </a:rPr>
              <a:t>protocols </a:t>
            </a:r>
            <a:r>
              <a:rPr sz="2800" spc="-30" dirty="0">
                <a:latin typeface="Carlito"/>
                <a:cs typeface="Carlito"/>
              </a:rPr>
              <a:t>like </a:t>
            </a:r>
            <a:r>
              <a:rPr sz="2800" b="1" spc="-5" dirty="0">
                <a:latin typeface="Carlito"/>
                <a:cs typeface="Carlito"/>
              </a:rPr>
              <a:t>IGMP  </a:t>
            </a:r>
            <a:r>
              <a:rPr sz="2800" b="1" spc="-15" dirty="0">
                <a:latin typeface="Carlito"/>
                <a:cs typeface="Carlito"/>
              </a:rPr>
              <a:t>(Internet Group </a:t>
            </a:r>
            <a:r>
              <a:rPr sz="2800" b="1" spc="-10" dirty="0">
                <a:latin typeface="Carlito"/>
                <a:cs typeface="Carlito"/>
              </a:rPr>
              <a:t>Management Protocol), Multicast routing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its  </a:t>
            </a:r>
            <a:r>
              <a:rPr sz="2800" spc="-10" dirty="0">
                <a:latin typeface="Carlito"/>
                <a:cs typeface="Carlito"/>
              </a:rPr>
              <a:t>working. </a:t>
            </a:r>
            <a:r>
              <a:rPr sz="2800" spc="-5" dirty="0">
                <a:latin typeface="Carlito"/>
                <a:cs typeface="Carlito"/>
              </a:rPr>
              <a:t>Also in </a:t>
            </a:r>
            <a:r>
              <a:rPr sz="2800" spc="-10" dirty="0">
                <a:latin typeface="Carlito"/>
                <a:cs typeface="Carlito"/>
              </a:rPr>
              <a:t>Classful </a:t>
            </a:r>
            <a:r>
              <a:rPr sz="2800" spc="-5" dirty="0">
                <a:latin typeface="Carlito"/>
                <a:cs typeface="Carlito"/>
              </a:rPr>
              <a:t>IP </a:t>
            </a:r>
            <a:r>
              <a:rPr sz="2800" spc="-10" dirty="0">
                <a:latin typeface="Carlito"/>
                <a:cs typeface="Carlito"/>
              </a:rPr>
              <a:t>addressing </a:t>
            </a:r>
            <a:r>
              <a:rPr sz="2800" b="1" spc="-10" dirty="0">
                <a:latin typeface="Carlito"/>
                <a:cs typeface="Carlito"/>
              </a:rPr>
              <a:t>Class </a:t>
            </a:r>
            <a:r>
              <a:rPr sz="2800" b="1" spc="-5" dirty="0">
                <a:latin typeface="Carlito"/>
                <a:cs typeface="Carlito"/>
              </a:rPr>
              <a:t>D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reserved </a:t>
            </a:r>
            <a:r>
              <a:rPr sz="2800" spc="-30" dirty="0">
                <a:latin typeface="Carlito"/>
                <a:cs typeface="Carlito"/>
              </a:rPr>
              <a:t>for  </a:t>
            </a:r>
            <a:r>
              <a:rPr sz="2800" spc="-10" dirty="0">
                <a:latin typeface="Carlito"/>
                <a:cs typeface="Carlito"/>
              </a:rPr>
              <a:t>multicast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groups.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002762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371600"/>
            <a:ext cx="4800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28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152397"/>
            <a:ext cx="10568940" cy="6641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2185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096" y="0"/>
            <a:ext cx="8895588" cy="6635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9927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7132" y="115822"/>
            <a:ext cx="8843772" cy="6632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46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88900">
                <a:lnSpc>
                  <a:spcPts val="1410"/>
                </a:lnSpc>
              </a:pPr>
              <a:t>11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146" y="280796"/>
            <a:ext cx="500362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pc="-5" dirty="0" smtClean="0">
                <a:latin typeface="Carlito"/>
                <a:cs typeface="Carlito"/>
              </a:rPr>
              <a:t>ISO- </a:t>
            </a:r>
            <a:r>
              <a:rPr spc="-5" dirty="0" smtClean="0">
                <a:latin typeface="Carlito"/>
                <a:cs typeface="Carlito"/>
              </a:rPr>
              <a:t>OSI</a:t>
            </a:r>
            <a:r>
              <a:rPr spc="-75" dirty="0" smtClean="0">
                <a:latin typeface="Carlito"/>
                <a:cs typeface="Carlito"/>
              </a:rPr>
              <a:t> </a:t>
            </a:r>
            <a:r>
              <a:rPr i="0" dirty="0">
                <a:latin typeface="Carlito"/>
                <a:cs typeface="Carlito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345184"/>
            <a:ext cx="8074025" cy="50202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675"/>
              </a:spcBef>
              <a:buSzPct val="91666"/>
              <a:buFont typeface="Arial"/>
              <a:buChar char="•"/>
              <a:tabLst>
                <a:tab pos="41846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An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ISO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standard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that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covers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all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aspects of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network  communications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is the Open </a:t>
            </a: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Systems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Interconnection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(OSI) 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model</a:t>
            </a:r>
            <a:r>
              <a:rPr sz="2200" spc="-5" dirty="0">
                <a:latin typeface="Carlito"/>
                <a:cs typeface="Carlito"/>
              </a:rPr>
              <a:t>.</a:t>
            </a:r>
            <a:endParaRPr sz="2200" dirty="0">
              <a:latin typeface="Carlito"/>
              <a:cs typeface="Carlito"/>
            </a:endParaRPr>
          </a:p>
          <a:p>
            <a:pPr>
              <a:spcBef>
                <a:spcPts val="25"/>
              </a:spcBef>
              <a:buFont typeface="Arial"/>
              <a:buChar char="•"/>
            </a:pPr>
            <a:endParaRPr sz="2150" dirty="0">
              <a:latin typeface="Carlito"/>
              <a:cs typeface="Carlito"/>
            </a:endParaRPr>
          </a:p>
          <a:p>
            <a:pPr marL="419734" indent="-407670"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sz="2200" spc="-5" dirty="0">
                <a:latin typeface="Carlito"/>
                <a:cs typeface="Carlito"/>
              </a:rPr>
              <a:t>It </a:t>
            </a:r>
            <a:r>
              <a:rPr sz="2200" spc="-15" dirty="0">
                <a:latin typeface="Carlito"/>
                <a:cs typeface="Carlito"/>
              </a:rPr>
              <a:t>was first introduced </a:t>
            </a:r>
            <a:r>
              <a:rPr sz="2200" spc="-5" dirty="0">
                <a:latin typeface="Carlito"/>
                <a:cs typeface="Carlito"/>
              </a:rPr>
              <a:t>in the </a:t>
            </a:r>
            <a:r>
              <a:rPr sz="2200" spc="-20" dirty="0">
                <a:latin typeface="Carlito"/>
                <a:cs typeface="Carlito"/>
              </a:rPr>
              <a:t>late</a:t>
            </a:r>
            <a:r>
              <a:rPr sz="2200" spc="6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1970s.</a:t>
            </a:r>
            <a:endParaRPr lang="en-US" sz="2200" dirty="0">
              <a:latin typeface="Carlito"/>
              <a:cs typeface="Carlito"/>
            </a:endParaRPr>
          </a:p>
          <a:p>
            <a:pPr marL="419734" indent="-407670">
              <a:buFont typeface="Arial"/>
              <a:buChar char="•"/>
              <a:tabLst>
                <a:tab pos="419734" algn="l"/>
                <a:tab pos="420370" algn="l"/>
              </a:tabLst>
            </a:pPr>
            <a:endParaRPr lang="en-US" sz="2200" spc="-5" dirty="0">
              <a:latin typeface="Carlito"/>
              <a:cs typeface="Carlito"/>
            </a:endParaRPr>
          </a:p>
          <a:p>
            <a:pPr marL="419734" indent="-407670"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sz="2200" spc="-5" dirty="0">
                <a:latin typeface="Carlito"/>
                <a:cs typeface="Carlito"/>
              </a:rPr>
              <a:t>An</a:t>
            </a:r>
            <a:r>
              <a:rPr sz="2200" spc="17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open</a:t>
            </a:r>
            <a:r>
              <a:rPr sz="2200" spc="17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system</a:t>
            </a:r>
            <a:r>
              <a:rPr sz="2200" spc="16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is</a:t>
            </a:r>
            <a:r>
              <a:rPr sz="2200" spc="18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a</a:t>
            </a:r>
            <a:r>
              <a:rPr sz="2200" spc="17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set</a:t>
            </a:r>
            <a:r>
              <a:rPr sz="2200" spc="170" dirty="0">
                <a:latin typeface="Carlito"/>
                <a:cs typeface="Carlito"/>
              </a:rPr>
              <a:t> </a:t>
            </a:r>
            <a:r>
              <a:rPr sz="2200" spc="5" dirty="0">
                <a:latin typeface="Carlito"/>
                <a:cs typeface="Carlito"/>
              </a:rPr>
              <a:t>of</a:t>
            </a:r>
            <a:r>
              <a:rPr sz="2200" spc="16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protocols</a:t>
            </a:r>
            <a:r>
              <a:rPr sz="2200" spc="19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that</a:t>
            </a:r>
            <a:r>
              <a:rPr sz="2200" spc="16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allows</a:t>
            </a:r>
            <a:r>
              <a:rPr sz="2200" spc="17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any</a:t>
            </a:r>
            <a:r>
              <a:rPr sz="2200" spc="18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two</a:t>
            </a:r>
            <a:r>
              <a:rPr lang="en-US" sz="2200" spc="18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different</a:t>
            </a:r>
            <a:r>
              <a:rPr lang="en-US" sz="220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systems to </a:t>
            </a:r>
            <a:r>
              <a:rPr sz="2200" spc="-15" dirty="0">
                <a:latin typeface="Carlito"/>
                <a:cs typeface="Carlito"/>
              </a:rPr>
              <a:t>communicate regardless </a:t>
            </a:r>
            <a:r>
              <a:rPr sz="2200" spc="-5" dirty="0">
                <a:latin typeface="Carlito"/>
                <a:cs typeface="Carlito"/>
              </a:rPr>
              <a:t>of their underlying</a:t>
            </a:r>
            <a:r>
              <a:rPr sz="2200" spc="14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architecture.</a:t>
            </a:r>
            <a:endParaRPr sz="2200" dirty="0">
              <a:latin typeface="Carlito"/>
              <a:cs typeface="Carlito"/>
            </a:endParaRPr>
          </a:p>
          <a:p>
            <a:pPr>
              <a:spcBef>
                <a:spcPts val="20"/>
              </a:spcBef>
            </a:pPr>
            <a:endParaRPr sz="2150" dirty="0">
              <a:latin typeface="Carlito"/>
              <a:cs typeface="Carlito"/>
            </a:endParaRPr>
          </a:p>
          <a:p>
            <a:pPr marL="419734" indent="-407670"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sz="2200" spc="-10" dirty="0">
                <a:latin typeface="Carlito"/>
                <a:cs typeface="Carlito"/>
              </a:rPr>
              <a:t>The OSI </a:t>
            </a:r>
            <a:r>
              <a:rPr sz="2200" spc="-5" dirty="0">
                <a:latin typeface="Carlito"/>
                <a:cs typeface="Carlito"/>
              </a:rPr>
              <a:t>model is </a:t>
            </a:r>
            <a:r>
              <a:rPr sz="2200" spc="-10" dirty="0">
                <a:latin typeface="Carlito"/>
                <a:cs typeface="Carlito"/>
              </a:rPr>
              <a:t>not </a:t>
            </a:r>
            <a:r>
              <a:rPr sz="2200" spc="-5" dirty="0">
                <a:latin typeface="Carlito"/>
                <a:cs typeface="Carlito"/>
              </a:rPr>
              <a:t>a</a:t>
            </a:r>
            <a:r>
              <a:rPr sz="2200" spc="6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protocol;</a:t>
            </a:r>
            <a:r>
              <a:rPr lang="en-IN" sz="2200" spc="-10" dirty="0">
                <a:latin typeface="Carlito"/>
                <a:cs typeface="Carlito"/>
              </a:rPr>
              <a:t> i</a:t>
            </a:r>
            <a:r>
              <a:rPr lang="en-IN" sz="2200" spc="-5" dirty="0">
                <a:latin typeface="Carlito"/>
                <a:cs typeface="Carlito"/>
              </a:rPr>
              <a:t>t </a:t>
            </a:r>
            <a:r>
              <a:rPr lang="en-IN" sz="2200" spc="-10" dirty="0">
                <a:latin typeface="Carlito"/>
                <a:cs typeface="Carlito"/>
              </a:rPr>
              <a:t>is </a:t>
            </a:r>
            <a:r>
              <a:rPr lang="en-IN" sz="2200" spc="-5" dirty="0">
                <a:latin typeface="Carlito"/>
                <a:cs typeface="Carlito"/>
              </a:rPr>
              <a:t>a	model	</a:t>
            </a:r>
            <a:r>
              <a:rPr lang="en-IN" sz="2200" spc="-55" dirty="0">
                <a:latin typeface="Carlito"/>
                <a:cs typeface="Carlito"/>
              </a:rPr>
              <a:t>f</a:t>
            </a:r>
            <a:r>
              <a:rPr lang="en-IN" sz="2200" spc="-10" dirty="0">
                <a:latin typeface="Carlito"/>
                <a:cs typeface="Carlito"/>
              </a:rPr>
              <a:t>o</a:t>
            </a:r>
            <a:r>
              <a:rPr lang="en-IN" sz="2200" spc="-5" dirty="0">
                <a:latin typeface="Carlito"/>
                <a:cs typeface="Carlito"/>
              </a:rPr>
              <a:t>r</a:t>
            </a:r>
            <a:r>
              <a:rPr lang="en-IN" sz="2200" dirty="0">
                <a:latin typeface="Carlito"/>
                <a:cs typeface="Carlito"/>
              </a:rPr>
              <a:t>	</a:t>
            </a:r>
            <a:r>
              <a:rPr lang="en-IN" sz="2200" spc="-10" dirty="0">
                <a:latin typeface="Carlito"/>
                <a:cs typeface="Carlito"/>
              </a:rPr>
              <a:t>unde</a:t>
            </a:r>
            <a:r>
              <a:rPr lang="en-IN" sz="2200" spc="-40" dirty="0">
                <a:latin typeface="Carlito"/>
                <a:cs typeface="Carlito"/>
              </a:rPr>
              <a:t>r</a:t>
            </a:r>
            <a:r>
              <a:rPr lang="en-IN" sz="2200" spc="-25" dirty="0">
                <a:latin typeface="Carlito"/>
                <a:cs typeface="Carlito"/>
              </a:rPr>
              <a:t>s</a:t>
            </a:r>
            <a:r>
              <a:rPr lang="en-IN" sz="2200" spc="-35" dirty="0">
                <a:latin typeface="Carlito"/>
                <a:cs typeface="Carlito"/>
              </a:rPr>
              <a:t>t</a:t>
            </a:r>
            <a:r>
              <a:rPr lang="en-IN" sz="2200" spc="-5" dirty="0">
                <a:latin typeface="Carlito"/>
                <a:cs typeface="Carlito"/>
              </a:rPr>
              <a:t>anding</a:t>
            </a:r>
            <a:r>
              <a:rPr lang="en-IN" sz="2200" dirty="0">
                <a:latin typeface="Carlito"/>
                <a:cs typeface="Carlito"/>
              </a:rPr>
              <a:t> </a:t>
            </a:r>
            <a:r>
              <a:rPr lang="en-IN" sz="2200" spc="-5" dirty="0">
                <a:latin typeface="Carlito"/>
                <a:cs typeface="Carlito"/>
              </a:rPr>
              <a:t>and</a:t>
            </a:r>
            <a:r>
              <a:rPr lang="en-IN" sz="2200" dirty="0">
                <a:latin typeface="Carlito"/>
                <a:cs typeface="Carlito"/>
              </a:rPr>
              <a:t> </a:t>
            </a:r>
            <a:r>
              <a:rPr lang="en-IN" sz="2200" spc="-10" dirty="0">
                <a:latin typeface="Carlito"/>
                <a:cs typeface="Carlito"/>
              </a:rPr>
              <a:t>desig</a:t>
            </a:r>
            <a:r>
              <a:rPr lang="en-IN" sz="2200" spc="-15" dirty="0">
                <a:latin typeface="Carlito"/>
                <a:cs typeface="Carlito"/>
              </a:rPr>
              <a:t>n</a:t>
            </a:r>
            <a:r>
              <a:rPr lang="en-IN" sz="2200" spc="-5" dirty="0">
                <a:latin typeface="Carlito"/>
                <a:cs typeface="Carlito"/>
              </a:rPr>
              <a:t>i</a:t>
            </a:r>
            <a:r>
              <a:rPr lang="en-IN" sz="2200" dirty="0">
                <a:latin typeface="Carlito"/>
                <a:cs typeface="Carlito"/>
              </a:rPr>
              <a:t>n</a:t>
            </a:r>
            <a:r>
              <a:rPr lang="en-IN" sz="2200" spc="-5" dirty="0">
                <a:latin typeface="Carlito"/>
                <a:cs typeface="Carlito"/>
              </a:rPr>
              <a:t>g</a:t>
            </a:r>
            <a:r>
              <a:rPr lang="en-IN" sz="2200" dirty="0">
                <a:latin typeface="Carlito"/>
                <a:cs typeface="Carlito"/>
              </a:rPr>
              <a:t> </a:t>
            </a:r>
            <a:r>
              <a:rPr lang="en-IN" sz="2200" spc="-5" dirty="0">
                <a:latin typeface="Carlito"/>
                <a:cs typeface="Carlito"/>
              </a:rPr>
              <a:t>a </a:t>
            </a:r>
            <a:r>
              <a:rPr lang="en-IN" sz="2200" dirty="0">
                <a:latin typeface="Carlito"/>
                <a:cs typeface="Carlito"/>
              </a:rPr>
              <a:t>n</a:t>
            </a:r>
            <a:r>
              <a:rPr lang="en-IN" sz="2200" spc="-20" dirty="0">
                <a:latin typeface="Carlito"/>
                <a:cs typeface="Carlito"/>
              </a:rPr>
              <a:t>e</a:t>
            </a:r>
            <a:r>
              <a:rPr lang="en-IN" sz="2200" spc="-5" dirty="0">
                <a:latin typeface="Carlito"/>
                <a:cs typeface="Carlito"/>
              </a:rPr>
              <a:t>t</a:t>
            </a:r>
            <a:r>
              <a:rPr lang="en-IN" sz="2200" spc="-30" dirty="0">
                <a:latin typeface="Carlito"/>
                <a:cs typeface="Carlito"/>
              </a:rPr>
              <a:t>w</a:t>
            </a:r>
            <a:r>
              <a:rPr lang="en-IN" sz="2200" spc="-10" dirty="0">
                <a:latin typeface="Carlito"/>
                <a:cs typeface="Carlito"/>
              </a:rPr>
              <a:t>ork </a:t>
            </a:r>
            <a:r>
              <a:rPr lang="en-US" sz="2200" spc="-15" dirty="0">
                <a:latin typeface="Carlito"/>
                <a:cs typeface="Carlito"/>
              </a:rPr>
              <a:t>architecture </a:t>
            </a:r>
            <a:r>
              <a:rPr lang="en-US" sz="2200" spc="-10" dirty="0">
                <a:latin typeface="Carlito"/>
                <a:cs typeface="Carlito"/>
              </a:rPr>
              <a:t>that </a:t>
            </a:r>
            <a:r>
              <a:rPr lang="en-US" sz="2200" spc="-5" dirty="0">
                <a:latin typeface="Carlito"/>
                <a:cs typeface="Carlito"/>
              </a:rPr>
              <a:t>is </a:t>
            </a:r>
            <a:r>
              <a:rPr lang="en-US" sz="2200" spc="-15" dirty="0">
                <a:latin typeface="Carlito"/>
                <a:cs typeface="Carlito"/>
              </a:rPr>
              <a:t>flexible, robust, </a:t>
            </a:r>
            <a:r>
              <a:rPr lang="en-US" sz="2200" spc="-5" dirty="0">
                <a:latin typeface="Carlito"/>
                <a:cs typeface="Carlito"/>
              </a:rPr>
              <a:t>and</a:t>
            </a:r>
            <a:r>
              <a:rPr lang="en-US" sz="2200" spc="130" dirty="0">
                <a:latin typeface="Carlito"/>
                <a:cs typeface="Carlito"/>
              </a:rPr>
              <a:t> </a:t>
            </a:r>
            <a:r>
              <a:rPr lang="en-US" sz="2200" spc="-15" dirty="0">
                <a:latin typeface="Carlito"/>
                <a:cs typeface="Carlito"/>
              </a:rPr>
              <a:t>interoperable</a:t>
            </a:r>
            <a:endParaRPr lang="en-IN" sz="2200" dirty="0">
              <a:latin typeface="Carlito"/>
              <a:cs typeface="Carlito"/>
            </a:endParaRPr>
          </a:p>
          <a:p>
            <a:pPr marL="419734" indent="-407670">
              <a:buFont typeface="Arial"/>
              <a:buChar char="•"/>
              <a:tabLst>
                <a:tab pos="419734" algn="l"/>
                <a:tab pos="420370" algn="l"/>
              </a:tabLst>
            </a:pPr>
            <a:endParaRPr lang="en-IN" sz="2200" dirty="0">
              <a:latin typeface="Carlito"/>
              <a:cs typeface="Carlito"/>
            </a:endParaRPr>
          </a:p>
          <a:p>
            <a:pPr marL="419734" indent="-407670">
              <a:buFont typeface="Arial"/>
              <a:buChar char="•"/>
              <a:tabLst>
                <a:tab pos="419734" algn="l"/>
                <a:tab pos="420370" algn="l"/>
              </a:tabLst>
            </a:pPr>
            <a:endParaRPr sz="22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2814" y="4829989"/>
            <a:ext cx="69596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67665" algn="l"/>
                <a:tab pos="1306830" algn="l"/>
                <a:tab pos="1849120" algn="l"/>
                <a:tab pos="3703954" algn="l"/>
                <a:tab pos="4348480" algn="l"/>
                <a:tab pos="5647690" algn="l"/>
                <a:tab pos="5999480" algn="l"/>
              </a:tabLst>
            </a:pPr>
            <a:r>
              <a:rPr sz="2200" dirty="0">
                <a:latin typeface="Carlito"/>
                <a:cs typeface="Carlito"/>
              </a:rPr>
              <a:t>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03145" y="5181980"/>
            <a:ext cx="61398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spc="-15" dirty="0">
                <a:latin typeface="Carlito"/>
                <a:cs typeface="Carlito"/>
              </a:rPr>
              <a:t>.</a:t>
            </a:r>
            <a:endParaRPr sz="2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66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183" y="91438"/>
            <a:ext cx="9124188" cy="6766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9356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5296" y="82296"/>
            <a:ext cx="8833104" cy="6624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25551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479418"/>
            <a:ext cx="8726424" cy="605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3216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3120" y="557411"/>
            <a:ext cx="8726424" cy="6132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60690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7735" y="1267691"/>
            <a:ext cx="8686800" cy="5369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24532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0763" y="297305"/>
            <a:ext cx="9599676" cy="5343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36271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0616" y="217545"/>
            <a:ext cx="9078468" cy="6098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0189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528933"/>
            <a:ext cx="9928860" cy="627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07257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39" y="644267"/>
            <a:ext cx="8676132" cy="4677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4686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495" y="459112"/>
            <a:ext cx="9157716" cy="529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61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6269" y="461900"/>
            <a:ext cx="48374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30" dirty="0">
                <a:latin typeface="Carlito"/>
                <a:cs typeface="Carlito"/>
              </a:rPr>
              <a:t>Layered</a:t>
            </a:r>
            <a:r>
              <a:rPr spc="-35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Architecture</a:t>
            </a:r>
          </a:p>
        </p:txBody>
      </p:sp>
      <p:sp>
        <p:nvSpPr>
          <p:cNvPr id="3" name="object 3"/>
          <p:cNvSpPr/>
          <p:nvPr/>
        </p:nvSpPr>
        <p:spPr>
          <a:xfrm>
            <a:off x="2785877" y="1823466"/>
            <a:ext cx="6667875" cy="417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6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4252" y="348198"/>
            <a:ext cx="9678924" cy="5692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43991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0160" y="585784"/>
            <a:ext cx="9157716" cy="5511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1951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4127" y="488231"/>
            <a:ext cx="9282684" cy="442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0192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16" y="711269"/>
            <a:ext cx="10073640" cy="4848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73287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375" y="317189"/>
            <a:ext cx="8124381" cy="6198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14741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755" y="732314"/>
            <a:ext cx="9130284" cy="4594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48684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482320"/>
            <a:ext cx="9951720" cy="590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90399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783" y="0"/>
            <a:ext cx="10796016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22767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6444" y="44194"/>
            <a:ext cx="9223248" cy="6813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4438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931" y="260604"/>
            <a:ext cx="11538204" cy="6466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42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1" y="461900"/>
            <a:ext cx="394919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spcBef>
                <a:spcPts val="105"/>
              </a:spcBef>
            </a:pPr>
            <a:r>
              <a:rPr spc="-5" dirty="0"/>
              <a:t>OSI</a:t>
            </a:r>
            <a:r>
              <a:rPr spc="-80" dirty="0"/>
              <a:t> </a:t>
            </a:r>
            <a:r>
              <a:rPr dirty="0"/>
              <a:t>layers</a:t>
            </a:r>
          </a:p>
        </p:txBody>
      </p:sp>
      <p:pic>
        <p:nvPicPr>
          <p:cNvPr id="1026" name="Picture 2" descr="1: ISO/OSI reference model.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9601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0"/>
            <a:ext cx="10209276" cy="668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026421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0"/>
            <a:ext cx="9974580" cy="6804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6276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7620"/>
            <a:ext cx="9535668" cy="666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00332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152" y="649300"/>
            <a:ext cx="10013695" cy="553998"/>
          </a:xfrm>
        </p:spPr>
        <p:txBody>
          <a:bodyPr/>
          <a:lstStyle/>
          <a:p>
            <a:r>
              <a:rPr lang="en-GB" altLang="en-US"/>
              <a:t>Packet Switching </a:t>
            </a:r>
            <a:r>
              <a:rPr lang="en-US" altLang="en-US"/>
              <a:t>Principles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538" y="1806676"/>
            <a:ext cx="10440923" cy="2431435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switching designed for voice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dedicated to a particular call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of the time a data connection is idle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rate is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ends must operate at the same rate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6291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152" y="649300"/>
            <a:ext cx="10013695" cy="553998"/>
          </a:xfrm>
        </p:spPr>
        <p:txBody>
          <a:bodyPr/>
          <a:lstStyle/>
          <a:p>
            <a:r>
              <a:rPr lang="en-US" altLang="en-US"/>
              <a:t>Basic Operation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538" y="1806676"/>
            <a:ext cx="10440923" cy="4154984"/>
          </a:xfrm>
        </p:spPr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transmitted in small packets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1000 octets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messages split into series of packets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packet contains a portion of user data plus some control info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info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(addressing) info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are received, stored briefly (buffered) and past on to the next node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and forward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22337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152" y="649300"/>
            <a:ext cx="10013695" cy="553998"/>
          </a:xfrm>
        </p:spPr>
        <p:txBody>
          <a:bodyPr/>
          <a:lstStyle/>
          <a:p>
            <a:r>
              <a:rPr lang="en-US" altLang="en-US"/>
              <a:t>Use of Packets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04"/>
          <a:stretch>
            <a:fillRect/>
          </a:stretch>
        </p:blipFill>
        <p:spPr bwMode="auto">
          <a:xfrm>
            <a:off x="1752601" y="2133600"/>
            <a:ext cx="88122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53102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152" y="649300"/>
            <a:ext cx="10013695" cy="553998"/>
          </a:xfrm>
        </p:spPr>
        <p:txBody>
          <a:bodyPr/>
          <a:lstStyle/>
          <a:p>
            <a:r>
              <a:rPr lang="en-US" altLang="en-US"/>
              <a:t>Advantages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539" y="1806676"/>
            <a:ext cx="9411461" cy="3323987"/>
          </a:xfrm>
        </p:spPr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efficiency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node to node link can be shared by many packets over time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queued and transmitted as fast as possible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rate conversion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station connects to the local node at its own speed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buffer data if required to equalize rates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are accepted even when network is busy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may slow down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 can be used</a:t>
            </a:r>
          </a:p>
        </p:txBody>
      </p:sp>
    </p:spTree>
    <p:extLst>
      <p:ext uri="{BB962C8B-B14F-4D97-AF65-F5344CB8AC3E}">
        <p14:creationId xmlns:p14="http://schemas.microsoft.com/office/powerpoint/2010/main" val="263242837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152" y="649300"/>
            <a:ext cx="10013695" cy="553998"/>
          </a:xfrm>
        </p:spPr>
        <p:txBody>
          <a:bodyPr/>
          <a:lstStyle/>
          <a:p>
            <a:r>
              <a:rPr lang="en-US" altLang="en-US"/>
              <a:t>Switching Technique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538" y="1806676"/>
            <a:ext cx="10440923" cy="24314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breaks long message into packets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sent one at a time to the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handled in two ways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Datagram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circuit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49379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152" y="649300"/>
            <a:ext cx="10013695" cy="553998"/>
          </a:xfrm>
        </p:spPr>
        <p:txBody>
          <a:bodyPr/>
          <a:lstStyle/>
          <a:p>
            <a:r>
              <a:rPr lang="en-US" altLang="en-US"/>
              <a:t>Datagram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538" y="1806676"/>
            <a:ext cx="10440923" cy="25853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packet treated independently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can take any practical route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may arrive out of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may go missing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receiver to re-order packets and recover from missing packets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9745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Datagram</a:t>
            </a:r>
            <a:br>
              <a:rPr lang="en-GB" altLang="en-US"/>
            </a:br>
            <a:r>
              <a:rPr lang="en-GB" altLang="en-US"/>
              <a:t>Diagram</a:t>
            </a:r>
            <a:endParaRPr lang="en-US" altLang="en-US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 bwMode="auto">
          <a:xfrm>
            <a:off x="5168901" y="0"/>
            <a:ext cx="5294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80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1" y="461900"/>
            <a:ext cx="356819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spcBef>
                <a:spcPts val="105"/>
              </a:spcBef>
            </a:pPr>
            <a:r>
              <a:rPr spc="-5" dirty="0"/>
              <a:t>OSI</a:t>
            </a:r>
            <a:r>
              <a:rPr spc="-80" dirty="0"/>
              <a:t> </a:t>
            </a:r>
            <a:r>
              <a:rPr dirty="0"/>
              <a:t>layers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63065"/>
            <a:ext cx="8074659" cy="4848762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5080" indent="-343535" algn="just">
              <a:lnSpc>
                <a:spcPts val="3240"/>
              </a:lnSpc>
              <a:spcBef>
                <a:spcPts val="509"/>
              </a:spcBef>
              <a:buFont typeface="Arial"/>
              <a:buChar char="•"/>
              <a:tabLst>
                <a:tab pos="356235" algn="l"/>
              </a:tabLst>
            </a:pPr>
            <a:r>
              <a:rPr sz="3000" spc="-5" dirty="0">
                <a:latin typeface="Carlito"/>
                <a:cs typeface="Carlito"/>
              </a:rPr>
              <a:t>Within </a:t>
            </a:r>
            <a:r>
              <a:rPr sz="3000" dirty="0">
                <a:latin typeface="Carlito"/>
                <a:cs typeface="Carlito"/>
              </a:rPr>
              <a:t>a </a:t>
            </a:r>
            <a:r>
              <a:rPr sz="3000" spc="-5" dirty="0">
                <a:latin typeface="Carlito"/>
                <a:cs typeface="Carlito"/>
              </a:rPr>
              <a:t>single machine, </a:t>
            </a:r>
            <a:r>
              <a:rPr sz="3000" dirty="0">
                <a:latin typeface="Carlito"/>
                <a:cs typeface="Carlito"/>
              </a:rPr>
              <a:t>each </a:t>
            </a:r>
            <a:r>
              <a:rPr sz="3000" spc="-20" dirty="0">
                <a:latin typeface="Carlito"/>
                <a:cs typeface="Carlito"/>
              </a:rPr>
              <a:t>layer </a:t>
            </a:r>
            <a:r>
              <a:rPr sz="3000" spc="-5" dirty="0">
                <a:latin typeface="Carlito"/>
                <a:cs typeface="Carlito"/>
              </a:rPr>
              <a:t>calls upon </a:t>
            </a:r>
            <a:r>
              <a:rPr sz="3000" dirty="0">
                <a:latin typeface="Carlito"/>
                <a:cs typeface="Carlito"/>
              </a:rPr>
              <a:t>the  </a:t>
            </a:r>
            <a:r>
              <a:rPr sz="3000" spc="-5" dirty="0">
                <a:latin typeface="Carlito"/>
                <a:cs typeface="Carlito"/>
              </a:rPr>
              <a:t>services </a:t>
            </a:r>
            <a:r>
              <a:rPr sz="3000" dirty="0">
                <a:latin typeface="Carlito"/>
                <a:cs typeface="Carlito"/>
              </a:rPr>
              <a:t>of the </a:t>
            </a:r>
            <a:r>
              <a:rPr sz="3000" spc="-25" dirty="0">
                <a:latin typeface="Carlito"/>
                <a:cs typeface="Carlito"/>
              </a:rPr>
              <a:t>layer </a:t>
            </a:r>
            <a:r>
              <a:rPr sz="3000" spc="-15" dirty="0">
                <a:latin typeface="Carlito"/>
                <a:cs typeface="Carlito"/>
              </a:rPr>
              <a:t>just </a:t>
            </a:r>
            <a:r>
              <a:rPr sz="3000" spc="-10" dirty="0">
                <a:latin typeface="Carlito"/>
                <a:cs typeface="Carlito"/>
              </a:rPr>
              <a:t>below</a:t>
            </a:r>
            <a:r>
              <a:rPr sz="3000" spc="1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it.</a:t>
            </a:r>
            <a:endParaRPr sz="3000">
              <a:latin typeface="Carlito"/>
              <a:cs typeface="Carlito"/>
            </a:endParaRPr>
          </a:p>
          <a:p>
            <a:pPr marL="355600" marR="7620" indent="-343535" algn="just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443230" algn="l"/>
              </a:tabLst>
            </a:pPr>
            <a:r>
              <a:rPr dirty="0"/>
              <a:t>	</a:t>
            </a:r>
            <a:r>
              <a:rPr sz="3000" spc="-25" dirty="0">
                <a:latin typeface="Carlito"/>
                <a:cs typeface="Carlito"/>
              </a:rPr>
              <a:t>Layer </a:t>
            </a:r>
            <a:r>
              <a:rPr sz="3000" dirty="0">
                <a:latin typeface="Carlito"/>
                <a:cs typeface="Carlito"/>
              </a:rPr>
              <a:t>3, </a:t>
            </a:r>
            <a:r>
              <a:rPr sz="3000" spc="-25" dirty="0">
                <a:latin typeface="Carlito"/>
                <a:cs typeface="Carlito"/>
              </a:rPr>
              <a:t>for </a:t>
            </a:r>
            <a:r>
              <a:rPr sz="3000" spc="-15" dirty="0">
                <a:latin typeface="Carlito"/>
                <a:cs typeface="Carlito"/>
              </a:rPr>
              <a:t>example, </a:t>
            </a:r>
            <a:r>
              <a:rPr sz="3000" spc="-5" dirty="0">
                <a:latin typeface="Carlito"/>
                <a:cs typeface="Carlito"/>
              </a:rPr>
              <a:t>uses the services </a:t>
            </a:r>
            <a:r>
              <a:rPr sz="3000" spc="-15" dirty="0">
                <a:latin typeface="Carlito"/>
                <a:cs typeface="Carlito"/>
              </a:rPr>
              <a:t>provided  </a:t>
            </a:r>
            <a:r>
              <a:rPr sz="3000" spc="-10" dirty="0">
                <a:latin typeface="Carlito"/>
                <a:cs typeface="Carlito"/>
              </a:rPr>
              <a:t>by </a:t>
            </a:r>
            <a:r>
              <a:rPr sz="3000" spc="-20" dirty="0">
                <a:latin typeface="Carlito"/>
                <a:cs typeface="Carlito"/>
              </a:rPr>
              <a:t>layer </a:t>
            </a:r>
            <a:r>
              <a:rPr sz="3000" dirty="0">
                <a:latin typeface="Carlito"/>
                <a:cs typeface="Carlito"/>
              </a:rPr>
              <a:t>2 and </a:t>
            </a:r>
            <a:r>
              <a:rPr sz="3000" spc="-15" dirty="0">
                <a:latin typeface="Carlito"/>
                <a:cs typeface="Carlito"/>
              </a:rPr>
              <a:t>provides </a:t>
            </a:r>
            <a:r>
              <a:rPr sz="3000" dirty="0">
                <a:latin typeface="Carlito"/>
                <a:cs typeface="Carlito"/>
              </a:rPr>
              <a:t>services </a:t>
            </a:r>
            <a:r>
              <a:rPr sz="3000" spc="-25" dirty="0">
                <a:latin typeface="Carlito"/>
                <a:cs typeface="Carlito"/>
              </a:rPr>
              <a:t>for </a:t>
            </a:r>
            <a:r>
              <a:rPr sz="3000" spc="-20" dirty="0">
                <a:latin typeface="Carlito"/>
                <a:cs typeface="Carlito"/>
              </a:rPr>
              <a:t>layer</a:t>
            </a:r>
            <a:r>
              <a:rPr sz="3000" spc="2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4.</a:t>
            </a:r>
            <a:endParaRPr sz="3000">
              <a:latin typeface="Carlito"/>
              <a:cs typeface="Carlito"/>
            </a:endParaRPr>
          </a:p>
          <a:p>
            <a:pPr marL="355600" marR="6350" indent="-343535" algn="just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443230" algn="l"/>
              </a:tabLst>
            </a:pPr>
            <a:r>
              <a:rPr dirty="0"/>
              <a:t>	</a:t>
            </a:r>
            <a:r>
              <a:rPr sz="3000" spc="-10" dirty="0">
                <a:latin typeface="Carlito"/>
                <a:cs typeface="Carlito"/>
              </a:rPr>
              <a:t>Between </a:t>
            </a:r>
            <a:r>
              <a:rPr sz="3000" spc="-5" dirty="0">
                <a:latin typeface="Carlito"/>
                <a:cs typeface="Carlito"/>
              </a:rPr>
              <a:t>machines, </a:t>
            </a:r>
            <a:r>
              <a:rPr sz="3000" spc="-25" dirty="0">
                <a:latin typeface="Carlito"/>
                <a:cs typeface="Carlito"/>
              </a:rPr>
              <a:t>layer </a:t>
            </a:r>
            <a:r>
              <a:rPr sz="3000" dirty="0">
                <a:latin typeface="Carlito"/>
                <a:cs typeface="Carlito"/>
              </a:rPr>
              <a:t>x on </a:t>
            </a:r>
            <a:r>
              <a:rPr sz="3000" spc="-5" dirty="0">
                <a:latin typeface="Carlito"/>
                <a:cs typeface="Carlito"/>
              </a:rPr>
              <a:t>one machine  logically </a:t>
            </a:r>
            <a:r>
              <a:rPr sz="3000" spc="-15" dirty="0">
                <a:latin typeface="Carlito"/>
                <a:cs typeface="Carlito"/>
              </a:rPr>
              <a:t>communicates</a:t>
            </a:r>
            <a:r>
              <a:rPr sz="3000" spc="645" dirty="0">
                <a:latin typeface="Carlito"/>
                <a:cs typeface="Carlito"/>
              </a:rPr>
              <a:t> </a:t>
            </a:r>
            <a:r>
              <a:rPr sz="3000" spc="-5" dirty="0">
                <a:latin typeface="Carlito"/>
                <a:cs typeface="Carlito"/>
              </a:rPr>
              <a:t>with </a:t>
            </a:r>
            <a:r>
              <a:rPr sz="3000" spc="-25" dirty="0">
                <a:latin typeface="Carlito"/>
                <a:cs typeface="Carlito"/>
              </a:rPr>
              <a:t>layer </a:t>
            </a:r>
            <a:r>
              <a:rPr sz="3000" dirty="0">
                <a:latin typeface="Carlito"/>
                <a:cs typeface="Carlito"/>
              </a:rPr>
              <a:t>x on another  </a:t>
            </a:r>
            <a:r>
              <a:rPr sz="3000" spc="-5" dirty="0">
                <a:latin typeface="Carlito"/>
                <a:cs typeface="Carlito"/>
              </a:rPr>
              <a:t>machine.</a:t>
            </a:r>
            <a:endParaRPr sz="3000">
              <a:latin typeface="Carlito"/>
              <a:cs typeface="Carlito"/>
            </a:endParaRPr>
          </a:p>
          <a:p>
            <a:pPr marL="355600" marR="5080" indent="-343535" algn="just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6235" algn="l"/>
              </a:tabLst>
            </a:pPr>
            <a:r>
              <a:rPr sz="3000" spc="-5" dirty="0">
                <a:latin typeface="Carlito"/>
                <a:cs typeface="Carlito"/>
              </a:rPr>
              <a:t>This </a:t>
            </a:r>
            <a:r>
              <a:rPr sz="3000" spc="-10" dirty="0">
                <a:latin typeface="Carlito"/>
                <a:cs typeface="Carlito"/>
              </a:rPr>
              <a:t>communication </a:t>
            </a:r>
            <a:r>
              <a:rPr sz="3000" spc="-5" dirty="0">
                <a:latin typeface="Carlito"/>
                <a:cs typeface="Carlito"/>
              </a:rPr>
              <a:t>is </a:t>
            </a:r>
            <a:r>
              <a:rPr sz="3000" spc="-15" dirty="0">
                <a:latin typeface="Carlito"/>
                <a:cs typeface="Carlito"/>
              </a:rPr>
              <a:t>governed </a:t>
            </a:r>
            <a:r>
              <a:rPr sz="3000" spc="-10" dirty="0">
                <a:latin typeface="Carlito"/>
                <a:cs typeface="Carlito"/>
              </a:rPr>
              <a:t>by </a:t>
            </a:r>
            <a:r>
              <a:rPr sz="3000" dirty="0">
                <a:latin typeface="Carlito"/>
                <a:cs typeface="Carlito"/>
              </a:rPr>
              <a:t>an </a:t>
            </a:r>
            <a:r>
              <a:rPr sz="3000" spc="-10" dirty="0">
                <a:latin typeface="Carlito"/>
                <a:cs typeface="Carlito"/>
              </a:rPr>
              <a:t>agreed-  </a:t>
            </a:r>
            <a:r>
              <a:rPr sz="3000" spc="-5" dirty="0">
                <a:latin typeface="Carlito"/>
                <a:cs typeface="Carlito"/>
              </a:rPr>
              <a:t>upon series </a:t>
            </a:r>
            <a:r>
              <a:rPr sz="3000" dirty="0">
                <a:latin typeface="Carlito"/>
                <a:cs typeface="Carlito"/>
              </a:rPr>
              <a:t>of </a:t>
            </a:r>
            <a:r>
              <a:rPr sz="3000" spc="-5" dirty="0">
                <a:latin typeface="Carlito"/>
                <a:cs typeface="Carlito"/>
              </a:rPr>
              <a:t>rules </a:t>
            </a:r>
            <a:r>
              <a:rPr sz="3000" dirty="0">
                <a:latin typeface="Carlito"/>
                <a:cs typeface="Carlito"/>
              </a:rPr>
              <a:t>and </a:t>
            </a:r>
            <a:r>
              <a:rPr sz="3000" spc="-15" dirty="0">
                <a:latin typeface="Carlito"/>
                <a:cs typeface="Carlito"/>
              </a:rPr>
              <a:t>conventions  </a:t>
            </a:r>
            <a:r>
              <a:rPr sz="3000" spc="-10" dirty="0">
                <a:latin typeface="Carlito"/>
                <a:cs typeface="Carlito"/>
              </a:rPr>
              <a:t>called  </a:t>
            </a:r>
            <a:r>
              <a:rPr sz="3000" spc="-15" dirty="0">
                <a:latin typeface="Carlito"/>
                <a:cs typeface="Carlito"/>
              </a:rPr>
              <a:t>protocols.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954" y="6431686"/>
            <a:ext cx="7753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3714" y="6431686"/>
            <a:ext cx="228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-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94380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152" y="649300"/>
            <a:ext cx="10013695" cy="553998"/>
          </a:xfrm>
        </p:spPr>
        <p:txBody>
          <a:bodyPr/>
          <a:lstStyle/>
          <a:p>
            <a:r>
              <a:rPr lang="en-US" altLang="en-US" dirty="0"/>
              <a:t>Virtual Circuit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538" y="1806676"/>
            <a:ext cx="10440923" cy="33239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Preplanned route established before any packets 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request and call accept packets establish connection (handshake)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packet contains a virtual circuit identifier instead of destination address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routing decisions required for each packet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request to drop circuit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dedicated path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559287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762000"/>
            <a:ext cx="8204200" cy="1661993"/>
          </a:xfrm>
        </p:spPr>
        <p:txBody>
          <a:bodyPr/>
          <a:lstStyle/>
          <a:p>
            <a:r>
              <a:rPr lang="en-GB" altLang="en-US"/>
              <a:t>Virtual</a:t>
            </a:r>
            <a:br>
              <a:rPr lang="en-GB" altLang="en-US"/>
            </a:br>
            <a:r>
              <a:rPr lang="en-GB" altLang="en-US"/>
              <a:t>Circuit</a:t>
            </a:r>
            <a:br>
              <a:rPr lang="en-GB" altLang="en-US"/>
            </a:br>
            <a:r>
              <a:rPr lang="en-GB" altLang="en-US"/>
              <a:t>Diagram</a:t>
            </a:r>
            <a:endParaRPr lang="en-US" altLang="en-US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302250" y="0"/>
            <a:ext cx="536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43773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152" y="649300"/>
            <a:ext cx="10013695" cy="553998"/>
          </a:xfrm>
        </p:spPr>
        <p:txBody>
          <a:bodyPr/>
          <a:lstStyle/>
          <a:p>
            <a:r>
              <a:rPr lang="en-US" altLang="en-US"/>
              <a:t>Virtual Circuits v Datagram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538" y="1806676"/>
            <a:ext cx="10440923" cy="39056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circuits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can provide sequencing and error control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are forwarded more quickly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routing decisions to make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reliable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 node looses all circuits through that node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Datagram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call setup phase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if few packets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flexible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Routing can be used to avoid congested parts of the network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38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429" y="1"/>
            <a:ext cx="9153525" cy="1381125"/>
            <a:chOff x="-4572" y="0"/>
            <a:chExt cx="9153525" cy="13811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91440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9144000" y="1371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0" y="1371600"/>
                  </a:moveTo>
                  <a:lnTo>
                    <a:pt x="9144000" y="1371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" y="324573"/>
              <a:ext cx="3501898" cy="894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1340" y="425958"/>
            <a:ext cx="2998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120" dirty="0">
                <a:solidFill>
                  <a:srgbClr val="000000"/>
                </a:solidFill>
                <a:latin typeface="Times New Roman"/>
                <a:cs typeface="Times New Roman"/>
              </a:rPr>
              <a:t>DATA</a:t>
            </a:r>
            <a:r>
              <a:rPr sz="3200" spc="-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TRAFFIC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541" y="1863344"/>
            <a:ext cx="8072755" cy="2612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main </a:t>
            </a:r>
            <a:r>
              <a:rPr sz="2800" spc="-5" dirty="0">
                <a:latin typeface="Times New Roman"/>
                <a:cs typeface="Times New Roman"/>
              </a:rPr>
              <a:t>focus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congestion control and quality </a:t>
            </a:r>
            <a:r>
              <a:rPr sz="2800" spc="-15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service is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data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traffic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indent="88265" algn="just"/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congestion </a:t>
            </a:r>
            <a:r>
              <a:rPr sz="2800" spc="-5" dirty="0">
                <a:latin typeface="Times New Roman"/>
                <a:cs typeface="Times New Roman"/>
              </a:rPr>
              <a:t>control </a:t>
            </a:r>
            <a:r>
              <a:rPr sz="2800" spc="-10" dirty="0">
                <a:latin typeface="Times New Roman"/>
                <a:cs typeface="Times New Roman"/>
              </a:rPr>
              <a:t>we </a:t>
            </a:r>
            <a:r>
              <a:rPr sz="2800" spc="-5" dirty="0">
                <a:latin typeface="Times New Roman"/>
                <a:cs typeface="Times New Roman"/>
              </a:rPr>
              <a:t>try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avoid </a:t>
            </a:r>
            <a:r>
              <a:rPr sz="2800" spc="-10" dirty="0">
                <a:latin typeface="Times New Roman"/>
                <a:cs typeface="Times New Roman"/>
              </a:rPr>
              <a:t>traffic </a:t>
            </a:r>
            <a:r>
              <a:rPr sz="2800" spc="-5" dirty="0">
                <a:latin typeface="Times New Roman"/>
                <a:cs typeface="Times New Roman"/>
              </a:rPr>
              <a:t>congestion.  In quality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service, </a:t>
            </a:r>
            <a:r>
              <a:rPr sz="2800" spc="-10" dirty="0">
                <a:latin typeface="Times New Roman"/>
                <a:cs typeface="Times New Roman"/>
              </a:rPr>
              <a:t>we </a:t>
            </a:r>
            <a:r>
              <a:rPr sz="2800" spc="-5" dirty="0">
                <a:latin typeface="Times New Roman"/>
                <a:cs typeface="Times New Roman"/>
              </a:rPr>
              <a:t>try to create </a:t>
            </a:r>
            <a:r>
              <a:rPr sz="2800" spc="-10" dirty="0">
                <a:latin typeface="Times New Roman"/>
                <a:cs typeface="Times New Roman"/>
              </a:rPr>
              <a:t>an </a:t>
            </a:r>
            <a:r>
              <a:rPr sz="2800" spc="-5" dirty="0">
                <a:latin typeface="Times New Roman"/>
                <a:cs typeface="Times New Roman"/>
              </a:rPr>
              <a:t>appropriate  environment </a:t>
            </a:r>
            <a:r>
              <a:rPr sz="2800" dirty="0">
                <a:latin typeface="Times New Roman"/>
                <a:cs typeface="Times New Roman"/>
              </a:rPr>
              <a:t>for the</a:t>
            </a:r>
            <a:r>
              <a:rPr sz="2800" spc="-10" dirty="0">
                <a:latin typeface="Times New Roman"/>
                <a:cs typeface="Times New Roman"/>
              </a:rPr>
              <a:t> traffic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608228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39" y="6488685"/>
            <a:ext cx="520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1C1C1C"/>
                </a:solidFill>
                <a:latin typeface="Arial"/>
                <a:cs typeface="Arial"/>
              </a:rPr>
              <a:t>24</a:t>
            </a:r>
            <a:r>
              <a:rPr sz="2000" b="1" spc="-5" dirty="0">
                <a:solidFill>
                  <a:srgbClr val="1C1C1C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1C1C1C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533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7162" y="1372361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3741" y="834898"/>
            <a:ext cx="2207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Three </a:t>
            </a:r>
            <a:r>
              <a:rPr sz="200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traffic</a:t>
            </a:r>
            <a:r>
              <a:rPr sz="200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profiles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6400" y="6248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2117" y="1807464"/>
            <a:ext cx="7149083" cy="4136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19563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429" y="1"/>
            <a:ext cx="9153525" cy="1381125"/>
            <a:chOff x="-4572" y="0"/>
            <a:chExt cx="9153525" cy="13811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91440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9144000" y="1371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0" y="1371600"/>
                  </a:moveTo>
                  <a:lnTo>
                    <a:pt x="9144000" y="1371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271" y="324573"/>
              <a:ext cx="3288665" cy="894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4031" y="425958"/>
            <a:ext cx="27851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CON</a:t>
            </a:r>
            <a:r>
              <a:rPr sz="3200" spc="5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ESTION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541" y="1562862"/>
            <a:ext cx="8074025" cy="3474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Congestion in a network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5" dirty="0">
                <a:latin typeface="Times New Roman"/>
                <a:cs typeface="Times New Roman"/>
              </a:rPr>
              <a:t>occur if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load </a:t>
            </a:r>
            <a:r>
              <a:rPr sz="2800" spc="-10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network—the number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packets sent </a:t>
            </a: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the network—  is greater than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capacity of the </a:t>
            </a:r>
            <a:r>
              <a:rPr sz="2800" dirty="0">
                <a:latin typeface="Times New Roman"/>
                <a:cs typeface="Times New Roman"/>
              </a:rPr>
              <a:t>network—the </a:t>
            </a:r>
            <a:r>
              <a:rPr sz="2800" spc="-5" dirty="0">
                <a:latin typeface="Times New Roman"/>
                <a:cs typeface="Times New Roman"/>
              </a:rPr>
              <a:t>number 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packets a network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spc="-5" dirty="0">
                <a:latin typeface="Times New Roman"/>
                <a:cs typeface="Times New Roman"/>
              </a:rPr>
              <a:t> handle.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6985" indent="88265" algn="just"/>
            <a:r>
              <a:rPr sz="2800" spc="-5" dirty="0">
                <a:latin typeface="Times New Roman"/>
                <a:cs typeface="Times New Roman"/>
              </a:rPr>
              <a:t>Congestion </a:t>
            </a:r>
            <a:r>
              <a:rPr sz="2800" dirty="0">
                <a:latin typeface="Times New Roman"/>
                <a:cs typeface="Times New Roman"/>
              </a:rPr>
              <a:t>control </a:t>
            </a:r>
            <a:r>
              <a:rPr sz="2800" spc="-5" dirty="0">
                <a:latin typeface="Times New Roman"/>
                <a:cs typeface="Times New Roman"/>
              </a:rPr>
              <a:t>refers to the </a:t>
            </a:r>
            <a:r>
              <a:rPr sz="2800" spc="-10" dirty="0">
                <a:latin typeface="Times New Roman"/>
                <a:cs typeface="Times New Roman"/>
              </a:rPr>
              <a:t>mechanisms </a:t>
            </a:r>
            <a:r>
              <a:rPr sz="2800" spc="-5" dirty="0">
                <a:latin typeface="Times New Roman"/>
                <a:cs typeface="Times New Roman"/>
              </a:rPr>
              <a:t>and  techniques to control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congestion and keep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load  below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capacity.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013932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429" y="1"/>
            <a:ext cx="9153525" cy="1381125"/>
            <a:chOff x="-4572" y="0"/>
            <a:chExt cx="9153525" cy="13811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91440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9144000" y="1371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0" y="1371600"/>
                  </a:moveTo>
                  <a:lnTo>
                    <a:pt x="9144000" y="1371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" y="324573"/>
              <a:ext cx="937069" cy="894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011" y="324573"/>
              <a:ext cx="664260" cy="894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2647" y="324573"/>
              <a:ext cx="5950965" cy="894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31340" y="425958"/>
            <a:ext cx="773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5" dirty="0">
                <a:solidFill>
                  <a:srgbClr val="000000"/>
                </a:solidFill>
                <a:latin typeface="Times New Roman"/>
                <a:cs typeface="Times New Roman"/>
              </a:rPr>
              <a:t>24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-3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2008" y="425958"/>
            <a:ext cx="49441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CONGESTION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CONTROL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498394" y="2215190"/>
          <a:ext cx="7272652" cy="820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1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842">
                <a:tc>
                  <a:txBody>
                    <a:bodyPr/>
                    <a:lstStyle/>
                    <a:p>
                      <a:pPr marL="31750">
                        <a:lnSpc>
                          <a:spcPts val="305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Congestion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305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control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305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refers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3050"/>
                        </a:lnSpc>
                        <a:tabLst>
                          <a:tab pos="570865" algn="l"/>
                          <a:tab pos="2383790" algn="l"/>
                        </a:tabLst>
                      </a:pPr>
                      <a:r>
                        <a:rPr sz="280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	techniques	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and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80">
                <a:tc>
                  <a:txBody>
                    <a:bodyPr/>
                    <a:lstStyle/>
                    <a:p>
                      <a:pPr marL="31750">
                        <a:lnSpc>
                          <a:spcPts val="313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mechanisms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3130"/>
                        </a:lnSpc>
                        <a:tabLst>
                          <a:tab pos="826135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that	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can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3130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either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130"/>
                        </a:lnSpc>
                        <a:tabLst>
                          <a:tab pos="1252855" algn="l"/>
                        </a:tabLst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event	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8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ge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tion,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517444" y="3017647"/>
            <a:ext cx="72339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1065530" algn="l"/>
                <a:tab pos="1406525" algn="l"/>
                <a:tab pos="2804795" algn="l"/>
                <a:tab pos="3246755" algn="l"/>
                <a:tab pos="4457065" algn="l"/>
                <a:tab pos="6229985" algn="l"/>
                <a:tab pos="7025005" algn="l"/>
              </a:tabLst>
            </a:pPr>
            <a:r>
              <a:rPr sz="2800" spc="-5" dirty="0">
                <a:latin typeface="Times New Roman"/>
                <a:cs typeface="Times New Roman"/>
              </a:rPr>
              <a:t>bef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hap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ens,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re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con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tion,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after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it  </a:t>
            </a:r>
            <a:r>
              <a:rPr sz="2800" spc="-5" dirty="0">
                <a:latin typeface="Times New Roman"/>
                <a:cs typeface="Times New Roman"/>
              </a:rPr>
              <a:t>has happened.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415556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429" y="1"/>
            <a:ext cx="9153525" cy="1381125"/>
            <a:chOff x="-4572" y="0"/>
            <a:chExt cx="9153525" cy="13811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91440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9144000" y="1371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0" y="1371600"/>
                  </a:moveTo>
                  <a:lnTo>
                    <a:pt x="9144000" y="1371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" y="324573"/>
              <a:ext cx="4958842" cy="894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1340" y="425958"/>
            <a:ext cx="4455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QUALITY OF</a:t>
            </a:r>
            <a:r>
              <a:rPr sz="3200" spc="-3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Times New Roman"/>
                <a:cs typeface="Times New Roman"/>
              </a:rPr>
              <a:t>SERVICE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541" y="1426540"/>
            <a:ext cx="8072755" cy="3820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>
              <a:spcBef>
                <a:spcPts val="95"/>
              </a:spcBef>
              <a:buSzPct val="96428"/>
              <a:buFont typeface="Wingdings"/>
              <a:buChar char=""/>
              <a:tabLst>
                <a:tab pos="330200" algn="l"/>
                <a:tab pos="1530350" algn="l"/>
                <a:tab pos="3100705" algn="l"/>
                <a:tab pos="4103370" algn="l"/>
                <a:tab pos="4475480" algn="l"/>
                <a:tab pos="4944745" algn="l"/>
                <a:tab pos="7350125" algn="l"/>
              </a:tabLst>
            </a:pPr>
            <a:r>
              <a:rPr sz="2800" spc="-5" dirty="0">
                <a:latin typeface="Times New Roman"/>
                <a:cs typeface="Times New Roman"/>
              </a:rPr>
              <a:t>Quality	of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service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spc="-20" dirty="0">
                <a:latin typeface="Times New Roman"/>
                <a:cs typeface="Times New Roman"/>
              </a:rPr>
              <a:t>Q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int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wor</a:t>
            </a:r>
            <a:r>
              <a:rPr sz="2800" dirty="0">
                <a:latin typeface="Times New Roman"/>
                <a:cs typeface="Times New Roman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ing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sue  that has been discussed more </a:t>
            </a:r>
            <a:r>
              <a:rPr sz="2800" dirty="0">
                <a:latin typeface="Times New Roman"/>
                <a:cs typeface="Times New Roman"/>
              </a:rPr>
              <a:t>than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defined.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  <a:buChar char=""/>
            </a:pPr>
            <a:endParaRPr sz="2900">
              <a:latin typeface="Times New Roman"/>
              <a:cs typeface="Times New Roman"/>
            </a:endParaRPr>
          </a:p>
          <a:p>
            <a:pPr marL="411480" indent="-399415">
              <a:buFont typeface="Wingdings"/>
              <a:buChar char=""/>
              <a:tabLst>
                <a:tab pos="412115" algn="l"/>
                <a:tab pos="1120775" algn="l"/>
                <a:tab pos="1859914" algn="l"/>
                <a:tab pos="3604895" algn="l"/>
                <a:tab pos="4739005" algn="l"/>
                <a:tab pos="5970270" algn="l"/>
                <a:tab pos="6511925" algn="l"/>
                <a:tab pos="7762875" algn="l"/>
              </a:tabLst>
            </a:pPr>
            <a:r>
              <a:rPr sz="2800" spc="-235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ca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ally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defi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qu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lity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service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as</a:t>
            </a:r>
            <a:endParaRPr sz="2800">
              <a:latin typeface="Times New Roman"/>
              <a:cs typeface="Times New Roman"/>
            </a:endParaRPr>
          </a:p>
          <a:p>
            <a:pPr marL="12700"/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something a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flow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seeks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attain.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>
              <a:spcBef>
                <a:spcPts val="5"/>
              </a:spcBef>
              <a:buFont typeface="Wingdings"/>
              <a:buChar char=""/>
              <a:tabLst>
                <a:tab pos="360680" algn="l"/>
                <a:tab pos="1042669" algn="l"/>
                <a:tab pos="1877695" algn="l"/>
                <a:tab pos="2256155" algn="l"/>
                <a:tab pos="2769870" algn="l"/>
                <a:tab pos="4107815" algn="l"/>
                <a:tab pos="4501515" algn="l"/>
                <a:tab pos="4777105" algn="l"/>
                <a:tab pos="5916930" algn="l"/>
                <a:tab pos="6294120" algn="l"/>
                <a:tab pos="7366634" algn="l"/>
              </a:tabLst>
            </a:pPr>
            <a:r>
              <a:rPr sz="2400" spc="-5" dirty="0">
                <a:latin typeface="Times New Roman"/>
                <a:cs typeface="Times New Roman"/>
              </a:rPr>
              <a:t>QoS	refers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the	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abi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ity	of	a	network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prov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de	b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tter  service to selected network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traffic.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08015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834898"/>
            <a:ext cx="2149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  <a:r>
              <a:rPr sz="20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characteristics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6248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2662427"/>
            <a:ext cx="6079236" cy="1528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74503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274679"/>
            <a:ext cx="2851785" cy="73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4650" i="1" spc="-120" dirty="0">
                <a:latin typeface="Tahoma"/>
                <a:cs typeface="Tahoma"/>
              </a:rPr>
              <a:t>Reliability</a:t>
            </a:r>
            <a:endParaRPr sz="46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468578"/>
            <a:ext cx="8072755" cy="47314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62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Reliability is a characteristic that a </a:t>
            </a:r>
            <a:r>
              <a:rPr sz="2800" b="1" dirty="0">
                <a:latin typeface="Times New Roman"/>
                <a:cs typeface="Times New Roman"/>
              </a:rPr>
              <a:t>flow </a:t>
            </a:r>
            <a:r>
              <a:rPr sz="2800" b="1" spc="-5" dirty="0">
                <a:latin typeface="Times New Roman"/>
                <a:cs typeface="Times New Roman"/>
              </a:rPr>
              <a:t>needs.  Lack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reliability means losing a </a:t>
            </a:r>
            <a:r>
              <a:rPr sz="2800" spc="-5" dirty="0">
                <a:latin typeface="Times New Roman"/>
                <a:cs typeface="Times New Roman"/>
              </a:rPr>
              <a:t>packet </a:t>
            </a:r>
            <a:r>
              <a:rPr sz="2800" dirty="0">
                <a:latin typeface="Times New Roman"/>
                <a:cs typeface="Times New Roman"/>
              </a:rPr>
              <a:t>or  </a:t>
            </a:r>
            <a:r>
              <a:rPr sz="2800" spc="-5" dirty="0">
                <a:latin typeface="Times New Roman"/>
                <a:cs typeface="Times New Roman"/>
              </a:rPr>
              <a:t>acknowledgment, which entails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retransmission.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marR="5715" indent="-343535" algn="just">
              <a:buClr>
                <a:srgbClr val="3333CC"/>
              </a:buClr>
              <a:buSzPct val="58928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However,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sensitivity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application programs </a:t>
            </a:r>
            <a:r>
              <a:rPr sz="2800" dirty="0">
                <a:latin typeface="Times New Roman"/>
                <a:cs typeface="Times New Roman"/>
              </a:rPr>
              <a:t>to  </a:t>
            </a:r>
            <a:r>
              <a:rPr sz="2800" spc="-5" dirty="0">
                <a:latin typeface="Times New Roman"/>
                <a:cs typeface="Times New Roman"/>
              </a:rPr>
              <a:t>reliability is </a:t>
            </a:r>
            <a:r>
              <a:rPr sz="2800" dirty="0">
                <a:latin typeface="Times New Roman"/>
                <a:cs typeface="Times New Roman"/>
              </a:rPr>
              <a:t>not 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same.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3535" algn="just">
              <a:buClr>
                <a:srgbClr val="3333CC"/>
              </a:buClr>
              <a:buSzPct val="58928"/>
              <a:buFont typeface="Wingdings"/>
              <a:buChar char=""/>
              <a:tabLst>
                <a:tab pos="444500" algn="l"/>
              </a:tabLst>
            </a:pPr>
            <a:r>
              <a:rPr dirty="0"/>
              <a:t>	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example, it is more important that electronic  mail, file transfer, and Internet </a:t>
            </a:r>
            <a:r>
              <a:rPr sz="2800" spc="-10" dirty="0">
                <a:latin typeface="Times New Roman"/>
                <a:cs typeface="Times New Roman"/>
              </a:rPr>
              <a:t>access have </a:t>
            </a:r>
            <a:r>
              <a:rPr sz="2800" spc="-5" dirty="0">
                <a:latin typeface="Times New Roman"/>
                <a:cs typeface="Times New Roman"/>
              </a:rPr>
              <a:t>reliable  transmissions than telephony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audio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conferencing.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735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301497"/>
            <a:ext cx="7162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Organization </a:t>
            </a:r>
            <a:r>
              <a:rPr spc="-10" dirty="0">
                <a:latin typeface="Carlito"/>
                <a:cs typeface="Carlito"/>
              </a:rPr>
              <a:t>of </a:t>
            </a:r>
            <a:r>
              <a:rPr b="1" i="0" dirty="0">
                <a:latin typeface="Carlito"/>
                <a:cs typeface="Carlito"/>
              </a:rPr>
              <a:t>the</a:t>
            </a:r>
            <a:r>
              <a:rPr spc="-40" dirty="0">
                <a:latin typeface="Carlito"/>
                <a:cs typeface="Carlito"/>
              </a:rPr>
              <a:t> </a:t>
            </a:r>
            <a:r>
              <a:rPr spc="-35" dirty="0">
                <a:latin typeface="Carlito"/>
                <a:cs typeface="Carlito"/>
              </a:rPr>
              <a:t>Layers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095502"/>
            <a:ext cx="8073390" cy="48161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6985" indent="-343535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10" dirty="0">
                <a:latin typeface="Carlito"/>
                <a:cs typeface="Carlito"/>
              </a:rPr>
              <a:t>The seven </a:t>
            </a:r>
            <a:r>
              <a:rPr sz="2200" spc="-20" dirty="0">
                <a:latin typeface="Carlito"/>
                <a:cs typeface="Carlito"/>
              </a:rPr>
              <a:t>layers </a:t>
            </a:r>
            <a:r>
              <a:rPr sz="2200" spc="-15" dirty="0">
                <a:latin typeface="Carlito"/>
                <a:cs typeface="Carlito"/>
              </a:rPr>
              <a:t>can </a:t>
            </a:r>
            <a:r>
              <a:rPr sz="2200" spc="-5" dirty="0">
                <a:latin typeface="Carlito"/>
                <a:cs typeface="Carlito"/>
              </a:rPr>
              <a:t>be </a:t>
            </a:r>
            <a:r>
              <a:rPr sz="2200" spc="-10" dirty="0">
                <a:latin typeface="Carlito"/>
                <a:cs typeface="Carlito"/>
              </a:rPr>
              <a:t>thought </a:t>
            </a:r>
            <a:r>
              <a:rPr sz="2200" dirty="0">
                <a:latin typeface="Carlito"/>
                <a:cs typeface="Carlito"/>
              </a:rPr>
              <a:t>of </a:t>
            </a:r>
            <a:r>
              <a:rPr sz="2200" spc="-5" dirty="0">
                <a:latin typeface="Carlito"/>
                <a:cs typeface="Carlito"/>
              </a:rPr>
              <a:t>as </a:t>
            </a:r>
            <a:r>
              <a:rPr sz="2200" spc="-10" dirty="0">
                <a:latin typeface="Carlito"/>
                <a:cs typeface="Carlito"/>
              </a:rPr>
              <a:t>belonging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three  subgroups.</a:t>
            </a:r>
            <a:endParaRPr sz="2200">
              <a:latin typeface="Carlito"/>
              <a:cs typeface="Carlito"/>
            </a:endParaRPr>
          </a:p>
          <a:p>
            <a:pPr>
              <a:spcBef>
                <a:spcPts val="55"/>
              </a:spcBef>
              <a:buFont typeface="Arial"/>
              <a:buChar char="•"/>
            </a:pPr>
            <a:endParaRPr sz="255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418465" algn="l"/>
              </a:tabLst>
            </a:pPr>
            <a:r>
              <a:rPr dirty="0"/>
              <a:t>	</a:t>
            </a:r>
            <a:r>
              <a:rPr sz="2200" spc="-20" dirty="0">
                <a:latin typeface="Carlito"/>
                <a:cs typeface="Carlito"/>
              </a:rPr>
              <a:t>Layers </a:t>
            </a:r>
            <a:r>
              <a:rPr sz="2200" spc="-5" dirty="0">
                <a:latin typeface="Carlito"/>
                <a:cs typeface="Carlito"/>
              </a:rPr>
              <a:t>1, 2, and 3- </a:t>
            </a:r>
            <a:r>
              <a:rPr sz="2200" spc="-15" dirty="0">
                <a:latin typeface="Carlito"/>
                <a:cs typeface="Carlito"/>
              </a:rPr>
              <a:t>physical, data </a:t>
            </a:r>
            <a:r>
              <a:rPr sz="2200" spc="-10" dirty="0">
                <a:latin typeface="Carlito"/>
                <a:cs typeface="Carlito"/>
              </a:rPr>
              <a:t>link,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0" dirty="0">
                <a:latin typeface="Carlito"/>
                <a:cs typeface="Carlito"/>
              </a:rPr>
              <a:t>network </a:t>
            </a:r>
            <a:r>
              <a:rPr sz="2200" spc="-5" dirty="0">
                <a:latin typeface="Carlito"/>
                <a:cs typeface="Carlito"/>
              </a:rPr>
              <a:t>- </a:t>
            </a:r>
            <a:r>
              <a:rPr sz="2200" spc="-10" dirty="0">
                <a:latin typeface="Carlito"/>
                <a:cs typeface="Carlito"/>
              </a:rPr>
              <a:t>are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rlito"/>
                <a:cs typeface="Carlito"/>
              </a:rPr>
              <a:t>network </a:t>
            </a:r>
            <a:r>
              <a:rPr sz="2200" b="1" spc="-5" dirty="0">
                <a:solidFill>
                  <a:srgbClr val="FF0000"/>
                </a:solidFill>
                <a:latin typeface="Carlito"/>
                <a:cs typeface="Carlito"/>
              </a:rPr>
              <a:t>support </a:t>
            </a:r>
            <a:r>
              <a:rPr sz="2200" b="1" spc="-20" dirty="0">
                <a:solidFill>
                  <a:srgbClr val="FF0000"/>
                </a:solidFill>
                <a:latin typeface="Carlito"/>
                <a:cs typeface="Carlito"/>
              </a:rPr>
              <a:t>layers; </a:t>
            </a:r>
            <a:r>
              <a:rPr sz="2200" spc="-10" dirty="0">
                <a:solidFill>
                  <a:srgbClr val="7E7E7E"/>
                </a:solidFill>
                <a:latin typeface="Carlito"/>
                <a:cs typeface="Carlito"/>
              </a:rPr>
              <a:t>they </a:t>
            </a:r>
            <a:r>
              <a:rPr sz="2200" spc="-5" dirty="0">
                <a:solidFill>
                  <a:srgbClr val="7E7E7E"/>
                </a:solidFill>
                <a:latin typeface="Carlito"/>
                <a:cs typeface="Carlito"/>
              </a:rPr>
              <a:t>deal </a:t>
            </a:r>
            <a:r>
              <a:rPr sz="2200" dirty="0">
                <a:solidFill>
                  <a:srgbClr val="7E7E7E"/>
                </a:solidFill>
                <a:latin typeface="Carlito"/>
                <a:cs typeface="Carlito"/>
              </a:rPr>
              <a:t>with </a:t>
            </a:r>
            <a:r>
              <a:rPr sz="2200" spc="-5" dirty="0">
                <a:solidFill>
                  <a:srgbClr val="7E7E7E"/>
                </a:solidFill>
                <a:latin typeface="Carlito"/>
                <a:cs typeface="Carlito"/>
              </a:rPr>
              <a:t>the </a:t>
            </a:r>
            <a:r>
              <a:rPr sz="2200" spc="-15" dirty="0">
                <a:solidFill>
                  <a:srgbClr val="7E7E7E"/>
                </a:solidFill>
                <a:latin typeface="Carlito"/>
                <a:cs typeface="Carlito"/>
              </a:rPr>
              <a:t>physical </a:t>
            </a:r>
            <a:r>
              <a:rPr sz="2200" spc="-5" dirty="0">
                <a:solidFill>
                  <a:srgbClr val="7E7E7E"/>
                </a:solidFill>
                <a:latin typeface="Carlito"/>
                <a:cs typeface="Carlito"/>
              </a:rPr>
              <a:t>aspects </a:t>
            </a:r>
            <a:r>
              <a:rPr sz="2200" dirty="0">
                <a:solidFill>
                  <a:srgbClr val="7E7E7E"/>
                </a:solidFill>
                <a:latin typeface="Carlito"/>
                <a:cs typeface="Carlito"/>
              </a:rPr>
              <a:t>of  </a:t>
            </a:r>
            <a:r>
              <a:rPr sz="2200" spc="-5" dirty="0">
                <a:solidFill>
                  <a:srgbClr val="7E7E7E"/>
                </a:solidFill>
                <a:latin typeface="Carlito"/>
                <a:cs typeface="Carlito"/>
              </a:rPr>
              <a:t>moving </a:t>
            </a:r>
            <a:r>
              <a:rPr sz="2200" spc="-20" dirty="0">
                <a:solidFill>
                  <a:srgbClr val="7E7E7E"/>
                </a:solidFill>
                <a:latin typeface="Carlito"/>
                <a:cs typeface="Carlito"/>
              </a:rPr>
              <a:t>data </a:t>
            </a:r>
            <a:r>
              <a:rPr sz="2200" spc="-15" dirty="0">
                <a:solidFill>
                  <a:srgbClr val="7E7E7E"/>
                </a:solidFill>
                <a:latin typeface="Carlito"/>
                <a:cs typeface="Carlito"/>
              </a:rPr>
              <a:t>from </a:t>
            </a:r>
            <a:r>
              <a:rPr sz="2200" spc="-5" dirty="0">
                <a:solidFill>
                  <a:srgbClr val="7E7E7E"/>
                </a:solidFill>
                <a:latin typeface="Carlito"/>
                <a:cs typeface="Carlito"/>
              </a:rPr>
              <a:t>one </a:t>
            </a:r>
            <a:r>
              <a:rPr sz="2200" spc="-10" dirty="0">
                <a:solidFill>
                  <a:srgbClr val="7E7E7E"/>
                </a:solidFill>
                <a:latin typeface="Carlito"/>
                <a:cs typeface="Carlito"/>
              </a:rPr>
              <a:t>device </a:t>
            </a:r>
            <a:r>
              <a:rPr sz="2200" spc="-20" dirty="0">
                <a:solidFill>
                  <a:srgbClr val="7E7E7E"/>
                </a:solidFill>
                <a:latin typeface="Carlito"/>
                <a:cs typeface="Carlito"/>
              </a:rPr>
              <a:t>to </a:t>
            </a:r>
            <a:r>
              <a:rPr sz="2200" spc="-5" dirty="0">
                <a:solidFill>
                  <a:srgbClr val="7E7E7E"/>
                </a:solidFill>
                <a:latin typeface="Carlito"/>
                <a:cs typeface="Carlito"/>
              </a:rPr>
              <a:t>another </a:t>
            </a:r>
            <a:r>
              <a:rPr sz="2200" spc="-10" dirty="0">
                <a:solidFill>
                  <a:srgbClr val="7E7E7E"/>
                </a:solidFill>
                <a:latin typeface="Carlito"/>
                <a:cs typeface="Carlito"/>
              </a:rPr>
              <a:t>(such </a:t>
            </a:r>
            <a:r>
              <a:rPr sz="2200" spc="-5" dirty="0">
                <a:solidFill>
                  <a:srgbClr val="7E7E7E"/>
                </a:solidFill>
                <a:latin typeface="Carlito"/>
                <a:cs typeface="Carlito"/>
              </a:rPr>
              <a:t>as electrical  </a:t>
            </a:r>
            <a:r>
              <a:rPr sz="2200" spc="-10" dirty="0">
                <a:solidFill>
                  <a:srgbClr val="7E7E7E"/>
                </a:solidFill>
                <a:latin typeface="Carlito"/>
                <a:cs typeface="Carlito"/>
              </a:rPr>
              <a:t>specifications, </a:t>
            </a:r>
            <a:r>
              <a:rPr sz="2200" spc="-15" dirty="0">
                <a:solidFill>
                  <a:srgbClr val="7E7E7E"/>
                </a:solidFill>
                <a:latin typeface="Carlito"/>
                <a:cs typeface="Carlito"/>
              </a:rPr>
              <a:t>physical </a:t>
            </a:r>
            <a:r>
              <a:rPr sz="2200" spc="-10" dirty="0">
                <a:solidFill>
                  <a:srgbClr val="7E7E7E"/>
                </a:solidFill>
                <a:latin typeface="Carlito"/>
                <a:cs typeface="Carlito"/>
              </a:rPr>
              <a:t>connections, </a:t>
            </a:r>
            <a:r>
              <a:rPr sz="2200" spc="-15" dirty="0">
                <a:solidFill>
                  <a:srgbClr val="7E7E7E"/>
                </a:solidFill>
                <a:latin typeface="Carlito"/>
                <a:cs typeface="Carlito"/>
              </a:rPr>
              <a:t>physical </a:t>
            </a:r>
            <a:r>
              <a:rPr sz="2200" spc="-5" dirty="0">
                <a:solidFill>
                  <a:srgbClr val="7E7E7E"/>
                </a:solidFill>
                <a:latin typeface="Carlito"/>
                <a:cs typeface="Carlito"/>
              </a:rPr>
              <a:t>addressing, timing</a:t>
            </a:r>
            <a:r>
              <a:rPr sz="2200" spc="85" dirty="0">
                <a:solidFill>
                  <a:srgbClr val="7E7E7E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7E7E7E"/>
                </a:solidFill>
                <a:latin typeface="Carlito"/>
                <a:cs typeface="Carlito"/>
              </a:rPr>
              <a:t>).</a:t>
            </a:r>
            <a:endParaRPr sz="2200">
              <a:latin typeface="Carlito"/>
              <a:cs typeface="Carlito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2550">
              <a:latin typeface="Carlito"/>
              <a:cs typeface="Carlito"/>
            </a:endParaRPr>
          </a:p>
          <a:p>
            <a:pPr marL="355600" marR="5715" indent="-34353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418465" algn="l"/>
              </a:tabLst>
            </a:pPr>
            <a:r>
              <a:rPr dirty="0"/>
              <a:t>	</a:t>
            </a:r>
            <a:r>
              <a:rPr sz="2200" spc="-20" dirty="0">
                <a:latin typeface="Carlito"/>
                <a:cs typeface="Carlito"/>
              </a:rPr>
              <a:t>Layers </a:t>
            </a:r>
            <a:r>
              <a:rPr sz="2200" spc="-5" dirty="0">
                <a:latin typeface="Carlito"/>
                <a:cs typeface="Carlito"/>
              </a:rPr>
              <a:t>5, 6, and 7- session, </a:t>
            </a:r>
            <a:r>
              <a:rPr sz="2200" spc="-10" dirty="0">
                <a:latin typeface="Carlito"/>
                <a:cs typeface="Carlito"/>
              </a:rPr>
              <a:t>presentation,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0" dirty="0">
                <a:latin typeface="Carlito"/>
                <a:cs typeface="Carlito"/>
              </a:rPr>
              <a:t>application </a:t>
            </a:r>
            <a:r>
              <a:rPr sz="2200" spc="-5" dirty="0">
                <a:latin typeface="Carlito"/>
                <a:cs typeface="Carlito"/>
              </a:rPr>
              <a:t>- </a:t>
            </a:r>
            <a:r>
              <a:rPr sz="2200" spc="-15" dirty="0">
                <a:latin typeface="Carlito"/>
                <a:cs typeface="Carlito"/>
              </a:rPr>
              <a:t>can </a:t>
            </a:r>
            <a:r>
              <a:rPr sz="2200" spc="-10" dirty="0">
                <a:latin typeface="Carlito"/>
                <a:cs typeface="Carlito"/>
              </a:rPr>
              <a:t>be  thought </a:t>
            </a:r>
            <a:r>
              <a:rPr sz="2200" spc="5" dirty="0">
                <a:latin typeface="Carlito"/>
                <a:cs typeface="Carlito"/>
              </a:rPr>
              <a:t>of </a:t>
            </a:r>
            <a:r>
              <a:rPr sz="2200" spc="-5" dirty="0">
                <a:latin typeface="Carlito"/>
                <a:cs typeface="Carlito"/>
              </a:rPr>
              <a:t>as the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user support </a:t>
            </a:r>
            <a:r>
              <a:rPr sz="2200" b="1" spc="-15" dirty="0">
                <a:solidFill>
                  <a:srgbClr val="C00000"/>
                </a:solidFill>
                <a:latin typeface="Carlito"/>
                <a:cs typeface="Carlito"/>
              </a:rPr>
              <a:t>layers;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they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allow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interoperability  </a:t>
            </a: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among </a:t>
            </a:r>
            <a:r>
              <a:rPr sz="2200" b="1" spc="-15" dirty="0">
                <a:solidFill>
                  <a:srgbClr val="C00000"/>
                </a:solidFill>
                <a:latin typeface="Carlito"/>
                <a:cs typeface="Carlito"/>
              </a:rPr>
              <a:t>unrelated software</a:t>
            </a:r>
            <a:r>
              <a:rPr sz="2200" b="1" spc="1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b="1" spc="-20" dirty="0">
                <a:solidFill>
                  <a:srgbClr val="C00000"/>
                </a:solidFill>
                <a:latin typeface="Carlito"/>
                <a:cs typeface="Carlito"/>
              </a:rPr>
              <a:t>systems</a:t>
            </a:r>
            <a:r>
              <a:rPr sz="2200" spc="-20" dirty="0"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255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80100"/>
              </a:lnSpc>
              <a:buFont typeface="Arial"/>
              <a:buChar char="•"/>
              <a:tabLst>
                <a:tab pos="418465" algn="l"/>
              </a:tabLst>
            </a:pPr>
            <a:r>
              <a:rPr dirty="0"/>
              <a:t>	</a:t>
            </a:r>
            <a:r>
              <a:rPr sz="2200" spc="-15" dirty="0">
                <a:latin typeface="Carlito"/>
                <a:cs typeface="Carlito"/>
              </a:rPr>
              <a:t>Layer </a:t>
            </a:r>
            <a:r>
              <a:rPr sz="2200" spc="-5" dirty="0">
                <a:latin typeface="Carlito"/>
                <a:cs typeface="Carlito"/>
              </a:rPr>
              <a:t>4, the </a:t>
            </a:r>
            <a:r>
              <a:rPr sz="2200" spc="-10" dirty="0">
                <a:latin typeface="Carlito"/>
                <a:cs typeface="Carlito"/>
              </a:rPr>
              <a:t>transport </a:t>
            </a:r>
            <a:r>
              <a:rPr sz="2200" spc="-50" dirty="0">
                <a:latin typeface="Carlito"/>
                <a:cs typeface="Carlito"/>
              </a:rPr>
              <a:t>layer, </a:t>
            </a:r>
            <a:r>
              <a:rPr sz="2200" spc="-10" dirty="0">
                <a:latin typeface="Carlito"/>
                <a:cs typeface="Carlito"/>
              </a:rPr>
              <a:t>links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two </a:t>
            </a:r>
            <a:r>
              <a:rPr sz="2200" spc="-15" dirty="0">
                <a:latin typeface="Carlito"/>
                <a:cs typeface="Carlito"/>
              </a:rPr>
              <a:t>subgroups </a:t>
            </a:r>
            <a:r>
              <a:rPr sz="2200" spc="-5" dirty="0">
                <a:latin typeface="Carlito"/>
                <a:cs typeface="Carlito"/>
              </a:rPr>
              <a:t>and ensures  </a:t>
            </a:r>
            <a:r>
              <a:rPr sz="2200" spc="-10" dirty="0">
                <a:latin typeface="Carlito"/>
                <a:cs typeface="Carlito"/>
              </a:rPr>
              <a:t>that what </a:t>
            </a:r>
            <a:r>
              <a:rPr sz="2200" spc="-5" dirty="0">
                <a:latin typeface="Carlito"/>
                <a:cs typeface="Carlito"/>
              </a:rPr>
              <a:t>the lower </a:t>
            </a:r>
            <a:r>
              <a:rPr sz="2200" spc="-20" dirty="0">
                <a:latin typeface="Carlito"/>
                <a:cs typeface="Carlito"/>
              </a:rPr>
              <a:t>layers have </a:t>
            </a:r>
            <a:r>
              <a:rPr sz="2200" spc="-15" dirty="0">
                <a:latin typeface="Carlito"/>
                <a:cs typeface="Carlito"/>
              </a:rPr>
              <a:t>transmitted </a:t>
            </a:r>
            <a:r>
              <a:rPr sz="2200" spc="-5" dirty="0">
                <a:latin typeface="Carlito"/>
                <a:cs typeface="Carlito"/>
              </a:rPr>
              <a:t>is in a </a:t>
            </a:r>
            <a:r>
              <a:rPr sz="2200" spc="-15" dirty="0">
                <a:latin typeface="Carlito"/>
                <a:cs typeface="Carlito"/>
              </a:rPr>
              <a:t>form </a:t>
            </a:r>
            <a:r>
              <a:rPr sz="2200" spc="-10" dirty="0">
                <a:latin typeface="Carlito"/>
                <a:cs typeface="Carlito"/>
              </a:rPr>
              <a:t>that </a:t>
            </a:r>
            <a:r>
              <a:rPr sz="2200" spc="-5" dirty="0">
                <a:latin typeface="Carlito"/>
                <a:cs typeface="Carlito"/>
              </a:rPr>
              <a:t>the  </a:t>
            </a:r>
            <a:r>
              <a:rPr sz="2200" spc="-10" dirty="0">
                <a:latin typeface="Carlito"/>
                <a:cs typeface="Carlito"/>
              </a:rPr>
              <a:t>upper </a:t>
            </a:r>
            <a:r>
              <a:rPr sz="2200" spc="-20" dirty="0">
                <a:latin typeface="Carlito"/>
                <a:cs typeface="Carlito"/>
              </a:rPr>
              <a:t>layers </a:t>
            </a:r>
            <a:r>
              <a:rPr sz="2200" spc="-15" dirty="0">
                <a:latin typeface="Carlito"/>
                <a:cs typeface="Carlito"/>
              </a:rPr>
              <a:t>can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use.</a:t>
            </a:r>
            <a:endParaRPr sz="2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470647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274679"/>
            <a:ext cx="1607185" cy="73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4650" i="1" spc="-145" dirty="0">
                <a:latin typeface="Tahoma"/>
                <a:cs typeface="Tahoma"/>
              </a:rPr>
              <a:t>Delay</a:t>
            </a:r>
            <a:endParaRPr sz="46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21663"/>
            <a:ext cx="807212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Source-to-destination </a:t>
            </a:r>
            <a:r>
              <a:rPr sz="2800" b="1" spc="-5" dirty="0">
                <a:latin typeface="Times New Roman"/>
                <a:cs typeface="Times New Roman"/>
              </a:rPr>
              <a:t>delay is </a:t>
            </a:r>
            <a:r>
              <a:rPr sz="2800" b="1" dirty="0">
                <a:latin typeface="Times New Roman"/>
                <a:cs typeface="Times New Roman"/>
              </a:rPr>
              <a:t>another flow  </a:t>
            </a:r>
            <a:r>
              <a:rPr sz="2800" b="1" spc="-5" dirty="0">
                <a:latin typeface="Times New Roman"/>
                <a:cs typeface="Times New Roman"/>
              </a:rPr>
              <a:t>characteristic.</a:t>
            </a:r>
            <a:endParaRPr sz="2800">
              <a:latin typeface="Times New Roman"/>
              <a:cs typeface="Times New Roman"/>
            </a:endParaRPr>
          </a:p>
          <a:p>
            <a:pPr marL="355600" marR="6350" indent="-343535" algn="just"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62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Again applications can tolerate </a:t>
            </a:r>
            <a:r>
              <a:rPr sz="2800" spc="-5" dirty="0">
                <a:latin typeface="Times New Roman"/>
                <a:cs typeface="Times New Roman"/>
              </a:rPr>
              <a:t>delay in different  degrees.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3535" algn="just"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 this case, telephony, audio conferencing, video  conferencing, and remote </a:t>
            </a:r>
            <a:r>
              <a:rPr sz="2800" dirty="0">
                <a:latin typeface="Times New Roman"/>
                <a:cs typeface="Times New Roman"/>
              </a:rPr>
              <a:t>log-in </a:t>
            </a:r>
            <a:r>
              <a:rPr sz="2800" spc="-5" dirty="0">
                <a:latin typeface="Times New Roman"/>
                <a:cs typeface="Times New Roman"/>
              </a:rPr>
              <a:t>need minimum  delay, while delay </a:t>
            </a:r>
            <a:r>
              <a:rPr sz="2800" spc="-1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file transfer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e-mail is </a:t>
            </a:r>
            <a:r>
              <a:rPr sz="2800" spc="-10" dirty="0">
                <a:latin typeface="Times New Roman"/>
                <a:cs typeface="Times New Roman"/>
              </a:rPr>
              <a:t>less  </a:t>
            </a:r>
            <a:r>
              <a:rPr sz="2800" spc="-5" dirty="0">
                <a:latin typeface="Times New Roman"/>
                <a:cs typeface="Times New Roman"/>
              </a:rPr>
              <a:t>important.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79844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1"/>
            <a:ext cx="1513205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650" i="1" spc="-114" dirty="0">
                <a:latin typeface="Tahoma"/>
                <a:cs typeface="Tahoma"/>
              </a:rPr>
              <a:t>Jitter</a:t>
            </a:r>
            <a:endParaRPr sz="46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784605"/>
            <a:ext cx="8074025" cy="592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20" indent="-343535" algn="just">
              <a:spcBef>
                <a:spcPts val="1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Jitter is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variation </a:t>
            </a:r>
            <a:r>
              <a:rPr sz="2400" b="1" spc="-10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delay for packets </a:t>
            </a:r>
            <a:r>
              <a:rPr sz="2400" b="1" spc="-5" dirty="0">
                <a:latin typeface="Times New Roman"/>
                <a:cs typeface="Times New Roman"/>
              </a:rPr>
              <a:t>belonging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5" dirty="0">
                <a:latin typeface="Times New Roman"/>
                <a:cs typeface="Times New Roman"/>
              </a:rPr>
              <a:t>the  same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flow.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 algn="just"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6235" algn="l"/>
              </a:tabLst>
            </a:pPr>
            <a:r>
              <a:rPr sz="2400" b="1" dirty="0">
                <a:latin typeface="Times New Roman"/>
                <a:cs typeface="Times New Roman"/>
              </a:rPr>
              <a:t>For </a:t>
            </a:r>
            <a:r>
              <a:rPr sz="2400" b="1" spc="-5" dirty="0">
                <a:latin typeface="Times New Roman"/>
                <a:cs typeface="Times New Roman"/>
              </a:rPr>
              <a:t>example, </a:t>
            </a:r>
            <a:r>
              <a:rPr sz="2400" b="1" dirty="0">
                <a:latin typeface="Times New Roman"/>
                <a:cs typeface="Times New Roman"/>
              </a:rPr>
              <a:t>if </a:t>
            </a:r>
            <a:r>
              <a:rPr sz="2400" spc="-5" dirty="0">
                <a:latin typeface="Times New Roman"/>
                <a:cs typeface="Times New Roman"/>
              </a:rPr>
              <a:t>four packets depart </a:t>
            </a:r>
            <a:r>
              <a:rPr sz="2400" spc="-10" dirty="0">
                <a:latin typeface="Times New Roman"/>
                <a:cs typeface="Times New Roman"/>
              </a:rPr>
              <a:t>at </a:t>
            </a:r>
            <a:r>
              <a:rPr sz="2400" spc="-5" dirty="0">
                <a:latin typeface="Times New Roman"/>
                <a:cs typeface="Times New Roman"/>
              </a:rPr>
              <a:t>times 0, 1, 2, </a:t>
            </a:r>
            <a:r>
              <a:rPr sz="2400" dirty="0">
                <a:latin typeface="Times New Roman"/>
                <a:cs typeface="Times New Roman"/>
              </a:rPr>
              <a:t>3 </a:t>
            </a:r>
            <a:r>
              <a:rPr sz="2400" spc="-5" dirty="0">
                <a:latin typeface="Times New Roman"/>
                <a:cs typeface="Times New Roman"/>
              </a:rPr>
              <a:t>and  </a:t>
            </a:r>
            <a:r>
              <a:rPr sz="2400" dirty="0">
                <a:latin typeface="Times New Roman"/>
                <a:cs typeface="Times New Roman"/>
              </a:rPr>
              <a:t>arrive </a:t>
            </a:r>
            <a:r>
              <a:rPr sz="2400" spc="-5" dirty="0">
                <a:latin typeface="Times New Roman"/>
                <a:cs typeface="Times New Roman"/>
              </a:rPr>
              <a:t>at </a:t>
            </a:r>
            <a:r>
              <a:rPr sz="2400" dirty="0">
                <a:latin typeface="Times New Roman"/>
                <a:cs typeface="Times New Roman"/>
              </a:rPr>
              <a:t>20, 21, 22, 23, all </a:t>
            </a:r>
            <a:r>
              <a:rPr sz="2400" spc="-5" dirty="0">
                <a:latin typeface="Times New Roman"/>
                <a:cs typeface="Times New Roman"/>
              </a:rPr>
              <a:t>have the same </a:t>
            </a:r>
            <a:r>
              <a:rPr sz="2400" dirty="0">
                <a:latin typeface="Times New Roman"/>
                <a:cs typeface="Times New Roman"/>
              </a:rPr>
              <a:t>delay, 20 units of  </a:t>
            </a:r>
            <a:r>
              <a:rPr sz="2400" spc="-5" dirty="0">
                <a:latin typeface="Times New Roman"/>
                <a:cs typeface="Times New Roman"/>
              </a:rPr>
              <a:t>time. On </a:t>
            </a:r>
            <a:r>
              <a:rPr sz="2400" dirty="0">
                <a:latin typeface="Times New Roman"/>
                <a:cs typeface="Times New Roman"/>
              </a:rPr>
              <a:t>the other hand, if the above four packets </a:t>
            </a:r>
            <a:r>
              <a:rPr sz="2400" spc="-5" dirty="0">
                <a:latin typeface="Times New Roman"/>
                <a:cs typeface="Times New Roman"/>
              </a:rPr>
              <a:t>arrive at 21,  23, 21,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28, they will </a:t>
            </a:r>
            <a:r>
              <a:rPr sz="2400" dirty="0">
                <a:latin typeface="Times New Roman"/>
                <a:cs typeface="Times New Roman"/>
              </a:rPr>
              <a:t>have </a:t>
            </a:r>
            <a:r>
              <a:rPr sz="2400" spc="-5" dirty="0">
                <a:latin typeface="Times New Roman"/>
                <a:cs typeface="Times New Roman"/>
              </a:rPr>
              <a:t>different delays: 21, 22, 19, and  </a:t>
            </a:r>
            <a:r>
              <a:rPr sz="2400" dirty="0">
                <a:latin typeface="Times New Roman"/>
                <a:cs typeface="Times New Roman"/>
              </a:rPr>
              <a:t>24.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 algn="just">
              <a:spcBef>
                <a:spcPts val="58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For applications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10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audio and video, </a:t>
            </a:r>
            <a:r>
              <a:rPr sz="2400" spc="-5" dirty="0">
                <a:latin typeface="Times New Roman"/>
                <a:cs typeface="Times New Roman"/>
              </a:rPr>
              <a:t>the first </a:t>
            </a:r>
            <a:r>
              <a:rPr sz="2400" dirty="0">
                <a:latin typeface="Times New Roman"/>
                <a:cs typeface="Times New Roman"/>
              </a:rPr>
              <a:t>case is  </a:t>
            </a:r>
            <a:r>
              <a:rPr sz="2400" spc="-5" dirty="0">
                <a:latin typeface="Times New Roman"/>
                <a:cs typeface="Times New Roman"/>
              </a:rPr>
              <a:t>completely acceptable; </a:t>
            </a:r>
            <a:r>
              <a:rPr sz="2400" dirty="0">
                <a:latin typeface="Times New Roman"/>
                <a:cs typeface="Times New Roman"/>
              </a:rPr>
              <a:t>the second case is </a:t>
            </a:r>
            <a:r>
              <a:rPr sz="2400" spc="-5" dirty="0">
                <a:latin typeface="Times New Roman"/>
                <a:cs typeface="Times New Roman"/>
              </a:rPr>
              <a:t>not. For these  applications, </a:t>
            </a:r>
            <a:r>
              <a:rPr sz="2400" dirty="0">
                <a:latin typeface="Times New Roman"/>
                <a:cs typeface="Times New Roman"/>
              </a:rPr>
              <a:t>it does </a:t>
            </a:r>
            <a:r>
              <a:rPr sz="2400" spc="-5" dirty="0">
                <a:latin typeface="Times New Roman"/>
                <a:cs typeface="Times New Roman"/>
              </a:rPr>
              <a:t>not matter </a:t>
            </a:r>
            <a:r>
              <a:rPr sz="2400" dirty="0">
                <a:latin typeface="Times New Roman"/>
                <a:cs typeface="Times New Roman"/>
              </a:rPr>
              <a:t>if the </a:t>
            </a:r>
            <a:r>
              <a:rPr sz="2400" spc="-5" dirty="0">
                <a:latin typeface="Times New Roman"/>
                <a:cs typeface="Times New Roman"/>
              </a:rPr>
              <a:t>packets </a:t>
            </a:r>
            <a:r>
              <a:rPr sz="2400" dirty="0">
                <a:latin typeface="Times New Roman"/>
                <a:cs typeface="Times New Roman"/>
              </a:rPr>
              <a:t>arrive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5" dirty="0">
                <a:latin typeface="Times New Roman"/>
                <a:cs typeface="Times New Roman"/>
              </a:rPr>
              <a:t>short </a:t>
            </a:r>
            <a:r>
              <a:rPr sz="2400" spc="-1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long </a:t>
            </a:r>
            <a:r>
              <a:rPr sz="2400" dirty="0">
                <a:latin typeface="Times New Roman"/>
                <a:cs typeface="Times New Roman"/>
              </a:rPr>
              <a:t>delay </a:t>
            </a:r>
            <a:r>
              <a:rPr sz="2400" spc="-5" dirty="0">
                <a:latin typeface="Times New Roman"/>
                <a:cs typeface="Times New Roman"/>
              </a:rPr>
              <a:t>as long as the </a:t>
            </a:r>
            <a:r>
              <a:rPr sz="2400" dirty="0">
                <a:latin typeface="Times New Roman"/>
                <a:cs typeface="Times New Roman"/>
              </a:rPr>
              <a:t>delay is the </a:t>
            </a:r>
            <a:r>
              <a:rPr sz="2400" spc="-5" dirty="0">
                <a:latin typeface="Times New Roman"/>
                <a:cs typeface="Times New Roman"/>
              </a:rPr>
              <a:t>same </a:t>
            </a:r>
            <a:r>
              <a:rPr sz="2400" dirty="0">
                <a:latin typeface="Times New Roman"/>
                <a:cs typeface="Times New Roman"/>
              </a:rPr>
              <a:t>for all  packets.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application, </a:t>
            </a:r>
            <a:r>
              <a:rPr sz="2400" dirty="0">
                <a:latin typeface="Times New Roman"/>
                <a:cs typeface="Times New Roman"/>
              </a:rPr>
              <a:t>the second case is not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acceptable.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101099"/>
              </a:lnSpc>
              <a:spcBef>
                <a:spcPts val="54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Jitter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defined </a:t>
            </a:r>
            <a:r>
              <a:rPr sz="2400" dirty="0">
                <a:latin typeface="Times New Roman"/>
                <a:cs typeface="Times New Roman"/>
              </a:rPr>
              <a:t>as the </a:t>
            </a:r>
            <a:r>
              <a:rPr sz="2400" spc="-5" dirty="0">
                <a:latin typeface="Times New Roman"/>
                <a:cs typeface="Times New Roman"/>
              </a:rPr>
              <a:t>variation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packet </a:t>
            </a:r>
            <a:r>
              <a:rPr sz="2400" dirty="0">
                <a:latin typeface="Times New Roman"/>
                <a:cs typeface="Times New Roman"/>
              </a:rPr>
              <a:t>delay. High </a:t>
            </a:r>
            <a:r>
              <a:rPr sz="2400" spc="-5" dirty="0">
                <a:latin typeface="Times New Roman"/>
                <a:cs typeface="Times New Roman"/>
              </a:rPr>
              <a:t>jitter  means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difference between </a:t>
            </a:r>
            <a:r>
              <a:rPr sz="2400" dirty="0">
                <a:latin typeface="Times New Roman"/>
                <a:cs typeface="Times New Roman"/>
              </a:rPr>
              <a:t>delays is </a:t>
            </a:r>
            <a:r>
              <a:rPr sz="2400" spc="-5" dirty="0">
                <a:latin typeface="Times New Roman"/>
                <a:cs typeface="Times New Roman"/>
              </a:rPr>
              <a:t>large; low </a:t>
            </a:r>
            <a:r>
              <a:rPr sz="2400" dirty="0">
                <a:latin typeface="Times New Roman"/>
                <a:cs typeface="Times New Roman"/>
              </a:rPr>
              <a:t>jitter </a:t>
            </a:r>
            <a:r>
              <a:rPr sz="2400" spc="-10" dirty="0">
                <a:latin typeface="Times New Roman"/>
                <a:cs typeface="Times New Roman"/>
              </a:rPr>
              <a:t>means 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variation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small</a:t>
            </a:r>
            <a:r>
              <a:rPr sz="3600" spc="-5" dirty="0">
                <a:latin typeface="Tahoma"/>
                <a:cs typeface="Tahoma"/>
              </a:rPr>
              <a:t>.</a:t>
            </a:r>
            <a:endParaRPr sz="36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1464850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274679"/>
            <a:ext cx="3065780" cy="73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4650" i="1" spc="-165" dirty="0">
                <a:latin typeface="Tahoma"/>
                <a:cs typeface="Tahoma"/>
              </a:rPr>
              <a:t>Ba</a:t>
            </a:r>
            <a:r>
              <a:rPr sz="4650" i="1" spc="-155" dirty="0">
                <a:latin typeface="Tahoma"/>
                <a:cs typeface="Tahoma"/>
              </a:rPr>
              <a:t>ndwi</a:t>
            </a:r>
            <a:r>
              <a:rPr sz="4650" i="1" spc="-145" dirty="0">
                <a:latin typeface="Tahoma"/>
                <a:cs typeface="Tahoma"/>
              </a:rPr>
              <a:t>d</a:t>
            </a:r>
            <a:r>
              <a:rPr sz="4650" i="1" spc="-130" dirty="0">
                <a:latin typeface="Tahoma"/>
                <a:cs typeface="Tahoma"/>
              </a:rPr>
              <a:t>th</a:t>
            </a:r>
            <a:endParaRPr sz="46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620138"/>
            <a:ext cx="45173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  <a:tab pos="2540000" algn="l"/>
              </a:tabLst>
            </a:pPr>
            <a:r>
              <a:rPr sz="3200" dirty="0">
                <a:latin typeface="Times New Roman"/>
                <a:cs typeface="Times New Roman"/>
              </a:rPr>
              <a:t>Dif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erent	appl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ti</a:t>
            </a:r>
            <a:r>
              <a:rPr sz="3200" spc="-1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ns  bandwidths.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47001" y="1620139"/>
            <a:ext cx="7937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need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08898" y="1620139"/>
            <a:ext cx="1424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>
                <a:latin typeface="Times New Roman"/>
                <a:cs typeface="Times New Roman"/>
              </a:rPr>
              <a:t>different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41" y="3278504"/>
            <a:ext cx="8074025" cy="197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99"/>
              </a:lnSpc>
              <a:spcBef>
                <a:spcPts val="10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In video conferencing we need </a:t>
            </a:r>
            <a:r>
              <a:rPr sz="3200" spc="-10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send  </a:t>
            </a:r>
            <a:r>
              <a:rPr sz="3200" spc="-5" dirty="0">
                <a:latin typeface="Times New Roman"/>
                <a:cs typeface="Times New Roman"/>
              </a:rPr>
              <a:t>millions </a:t>
            </a:r>
            <a:r>
              <a:rPr sz="3200" dirty="0">
                <a:latin typeface="Times New Roman"/>
                <a:cs typeface="Times New Roman"/>
              </a:rPr>
              <a:t>of bits per </a:t>
            </a:r>
            <a:r>
              <a:rPr sz="3200" spc="-5" dirty="0">
                <a:latin typeface="Times New Roman"/>
                <a:cs typeface="Times New Roman"/>
              </a:rPr>
              <a:t>second </a:t>
            </a:r>
            <a:r>
              <a:rPr sz="3200" spc="-10" dirty="0">
                <a:latin typeface="Times New Roman"/>
                <a:cs typeface="Times New Roman"/>
              </a:rPr>
              <a:t>to </a:t>
            </a:r>
            <a:r>
              <a:rPr sz="3200" spc="-5" dirty="0">
                <a:latin typeface="Times New Roman"/>
                <a:cs typeface="Times New Roman"/>
              </a:rPr>
              <a:t>refresh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color  </a:t>
            </a:r>
            <a:r>
              <a:rPr sz="3200" dirty="0">
                <a:latin typeface="Times New Roman"/>
                <a:cs typeface="Times New Roman"/>
              </a:rPr>
              <a:t>screen while </a:t>
            </a:r>
            <a:r>
              <a:rPr sz="3200" spc="-5" dirty="0">
                <a:latin typeface="Times New Roman"/>
                <a:cs typeface="Times New Roman"/>
              </a:rPr>
              <a:t>the total </a:t>
            </a:r>
            <a:r>
              <a:rPr sz="3200" dirty="0">
                <a:latin typeface="Times New Roman"/>
                <a:cs typeface="Times New Roman"/>
              </a:rPr>
              <a:t>number </a:t>
            </a:r>
            <a:r>
              <a:rPr sz="3200" spc="-5" dirty="0">
                <a:latin typeface="Times New Roman"/>
                <a:cs typeface="Times New Roman"/>
              </a:rPr>
              <a:t>of bits in an </a:t>
            </a:r>
            <a:r>
              <a:rPr sz="3200" dirty="0">
                <a:latin typeface="Times New Roman"/>
                <a:cs typeface="Times New Roman"/>
              </a:rPr>
              <a:t>e-  mail may </a:t>
            </a:r>
            <a:r>
              <a:rPr sz="3200" spc="5" dirty="0">
                <a:latin typeface="Times New Roman"/>
                <a:cs typeface="Times New Roman"/>
              </a:rPr>
              <a:t>not </a:t>
            </a:r>
            <a:r>
              <a:rPr sz="3200" dirty="0">
                <a:latin typeface="Times New Roman"/>
                <a:cs typeface="Times New Roman"/>
              </a:rPr>
              <a:t>reach </a:t>
            </a:r>
            <a:r>
              <a:rPr sz="3200" spc="5" dirty="0">
                <a:latin typeface="Times New Roman"/>
                <a:cs typeface="Times New Roman"/>
              </a:rPr>
              <a:t>even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million</a:t>
            </a:r>
            <a:r>
              <a:rPr sz="3200" dirty="0"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7457572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429" y="1"/>
            <a:ext cx="9153525" cy="1381125"/>
            <a:chOff x="-4572" y="0"/>
            <a:chExt cx="9153525" cy="13811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91440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9144000" y="1371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0" y="1371600"/>
                  </a:moveTo>
                  <a:lnTo>
                    <a:pt x="9144000" y="1371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71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067" y="324573"/>
              <a:ext cx="6082030" cy="894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16524" y="324573"/>
              <a:ext cx="1275333" cy="894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25828" y="425958"/>
            <a:ext cx="6326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TECHNIQUES </a:t>
            </a:r>
            <a:r>
              <a:rPr sz="3200" spc="-30" dirty="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IMPROVE</a:t>
            </a:r>
            <a:r>
              <a:rPr sz="3200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QoS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541" y="2004187"/>
            <a:ext cx="28619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4545">
              <a:spcBef>
                <a:spcPts val="100"/>
              </a:spcBef>
            </a:pPr>
            <a:r>
              <a:rPr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Scheduling  </a:t>
            </a:r>
            <a:r>
              <a:rPr sz="24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Traffic</a:t>
            </a:r>
            <a:r>
              <a:rPr sz="2400" b="1" spc="-10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Shaping</a:t>
            </a:r>
            <a:endParaRPr sz="2400">
              <a:latin typeface="Times New Roman"/>
              <a:cs typeface="Times New Roman"/>
            </a:endParaRPr>
          </a:p>
          <a:p>
            <a:pPr marL="12700"/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Resource</a:t>
            </a:r>
            <a:r>
              <a:rPr sz="2400" b="1" spc="-5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Reservation</a:t>
            </a:r>
            <a:endParaRPr sz="2400">
              <a:latin typeface="Times New Roman"/>
              <a:cs typeface="Times New Roman"/>
            </a:endParaRPr>
          </a:p>
          <a:p>
            <a:pPr marL="12700"/>
            <a:r>
              <a:rPr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Admission</a:t>
            </a:r>
            <a:r>
              <a:rPr sz="24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 Control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4335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291212"/>
            <a:ext cx="25431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b="0" dirty="0">
                <a:solidFill>
                  <a:srgbClr val="0033CC"/>
                </a:solidFill>
                <a:latin typeface="Times New Roman"/>
                <a:cs typeface="Times New Roman"/>
              </a:rPr>
              <a:t>Sche</a:t>
            </a:r>
            <a:r>
              <a:rPr sz="4400" b="0" spc="5" dirty="0">
                <a:solidFill>
                  <a:srgbClr val="0033CC"/>
                </a:solidFill>
                <a:latin typeface="Times New Roman"/>
                <a:cs typeface="Times New Roman"/>
              </a:rPr>
              <a:t>d</a:t>
            </a:r>
            <a:r>
              <a:rPr sz="4400" b="0" dirty="0">
                <a:solidFill>
                  <a:srgbClr val="0033CC"/>
                </a:solidFill>
                <a:latin typeface="Times New Roman"/>
                <a:cs typeface="Times New Roman"/>
              </a:rPr>
              <a:t>uling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20138"/>
            <a:ext cx="80740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Packets </a:t>
            </a: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different </a:t>
            </a:r>
            <a:r>
              <a:rPr sz="3200" spc="-5" dirty="0">
                <a:latin typeface="Times New Roman"/>
                <a:cs typeface="Times New Roman"/>
              </a:rPr>
              <a:t>flows </a:t>
            </a:r>
            <a:r>
              <a:rPr sz="3200" dirty="0">
                <a:latin typeface="Times New Roman"/>
                <a:cs typeface="Times New Roman"/>
              </a:rPr>
              <a:t>arrive </a:t>
            </a:r>
            <a:r>
              <a:rPr sz="3200" spc="-5" dirty="0">
                <a:latin typeface="Times New Roman"/>
                <a:cs typeface="Times New Roman"/>
              </a:rPr>
              <a:t>at </a:t>
            </a:r>
            <a:r>
              <a:rPr sz="3200" dirty="0">
                <a:latin typeface="Times New Roman"/>
                <a:cs typeface="Times New Roman"/>
              </a:rPr>
              <a:t>a switch  or router for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processing.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2692730"/>
            <a:ext cx="185229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A good  different  manner.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9117" y="2692730"/>
            <a:ext cx="60134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9700">
              <a:spcBef>
                <a:spcPts val="105"/>
              </a:spcBef>
              <a:tabLst>
                <a:tab pos="1233170" algn="l"/>
                <a:tab pos="1867535" algn="l"/>
                <a:tab pos="2292985" algn="l"/>
                <a:tab pos="2366010" algn="l"/>
                <a:tab pos="3245485" algn="l"/>
                <a:tab pos="4150995" algn="l"/>
                <a:tab pos="4246880" algn="l"/>
                <a:tab pos="5504180" algn="l"/>
              </a:tabLst>
            </a:pP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heduling	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echni</a:t>
            </a:r>
            <a:r>
              <a:rPr sz="3200" spc="-20" dirty="0">
                <a:latin typeface="Times New Roman"/>
                <a:cs typeface="Times New Roman"/>
              </a:rPr>
              <a:t>q</a:t>
            </a:r>
            <a:r>
              <a:rPr sz="3200" dirty="0">
                <a:latin typeface="Times New Roman"/>
                <a:cs typeface="Times New Roman"/>
              </a:rPr>
              <a:t>ue		treats	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he  flo</a:t>
            </a:r>
            <a:r>
              <a:rPr sz="3200" spc="5" dirty="0">
                <a:latin typeface="Times New Roman"/>
                <a:cs typeface="Times New Roman"/>
              </a:rPr>
              <a:t>w</a:t>
            </a:r>
            <a:r>
              <a:rPr sz="3200" dirty="0">
                <a:latin typeface="Times New Roman"/>
                <a:cs typeface="Times New Roman"/>
              </a:rPr>
              <a:t>s	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	a		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air	and	appr</a:t>
            </a:r>
            <a:r>
              <a:rPr sz="3200" spc="-1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pria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40" y="4254246"/>
            <a:ext cx="80708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spcBef>
                <a:spcPts val="10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Several </a:t>
            </a:r>
            <a:r>
              <a:rPr sz="3200" spc="-5" dirty="0">
                <a:latin typeface="Times New Roman"/>
                <a:cs typeface="Times New Roman"/>
              </a:rPr>
              <a:t>scheduling </a:t>
            </a:r>
            <a:r>
              <a:rPr sz="3200" dirty="0">
                <a:latin typeface="Times New Roman"/>
                <a:cs typeface="Times New Roman"/>
              </a:rPr>
              <a:t>techniques are designed </a:t>
            </a:r>
            <a:r>
              <a:rPr sz="3200" spc="-15" dirty="0">
                <a:latin typeface="Times New Roman"/>
                <a:cs typeface="Times New Roman"/>
              </a:rPr>
              <a:t>to </a:t>
            </a:r>
            <a:r>
              <a:rPr sz="3200" spc="7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improve the quality 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service.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71821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288164"/>
            <a:ext cx="35534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dirty="0">
                <a:solidFill>
                  <a:srgbClr val="FF00FF"/>
                </a:solidFill>
                <a:latin typeface="Times New Roman"/>
                <a:cs typeface="Times New Roman"/>
              </a:rPr>
              <a:t>FIFO</a:t>
            </a:r>
            <a:r>
              <a:rPr sz="4400" spc="-7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FF"/>
                </a:solidFill>
                <a:latin typeface="Times New Roman"/>
                <a:cs typeface="Times New Roman"/>
              </a:rPr>
              <a:t>Queuing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621663"/>
            <a:ext cx="8072755" cy="32207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623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In first-in, </a:t>
            </a:r>
            <a:r>
              <a:rPr sz="2800" b="1" dirty="0">
                <a:latin typeface="Times New Roman"/>
                <a:cs typeface="Times New Roman"/>
              </a:rPr>
              <a:t>first-out </a:t>
            </a:r>
            <a:r>
              <a:rPr sz="2800" b="1" spc="-5" dirty="0">
                <a:latin typeface="Times New Roman"/>
                <a:cs typeface="Times New Roman"/>
              </a:rPr>
              <a:t>(FIFO) </a:t>
            </a:r>
            <a:r>
              <a:rPr sz="2800" b="1" dirty="0">
                <a:latin typeface="Times New Roman"/>
                <a:cs typeface="Times New Roman"/>
              </a:rPr>
              <a:t>queuing, </a:t>
            </a:r>
            <a:r>
              <a:rPr sz="2800" b="1" spc="-5" dirty="0">
                <a:latin typeface="Times New Roman"/>
                <a:cs typeface="Times New Roman"/>
              </a:rPr>
              <a:t>packets wait  in a </a:t>
            </a:r>
            <a:r>
              <a:rPr sz="2800" b="1" dirty="0">
                <a:latin typeface="Times New Roman"/>
                <a:cs typeface="Times New Roman"/>
              </a:rPr>
              <a:t>buffer </a:t>
            </a:r>
            <a:r>
              <a:rPr sz="2800" dirty="0">
                <a:latin typeface="Times New Roman"/>
                <a:cs typeface="Times New Roman"/>
              </a:rPr>
              <a:t>(queue) </a:t>
            </a:r>
            <a:r>
              <a:rPr sz="2800" spc="-5" dirty="0">
                <a:latin typeface="Times New Roman"/>
                <a:cs typeface="Times New Roman"/>
              </a:rPr>
              <a:t>until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node (router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switch)  is ready to process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them.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3535" algn="just">
              <a:spcBef>
                <a:spcPts val="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444500" algn="l"/>
              </a:tabLst>
            </a:pPr>
            <a:r>
              <a:rPr dirty="0"/>
              <a:t>	</a:t>
            </a:r>
            <a:r>
              <a:rPr sz="2800" spc="-5" dirty="0">
                <a:latin typeface="Times New Roman"/>
                <a:cs typeface="Times New Roman"/>
              </a:rPr>
              <a:t>If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average arrival rate is </a:t>
            </a:r>
            <a:r>
              <a:rPr sz="2800" dirty="0">
                <a:latin typeface="Times New Roman"/>
                <a:cs typeface="Times New Roman"/>
              </a:rPr>
              <a:t>higher </a:t>
            </a:r>
            <a:r>
              <a:rPr sz="2800" spc="-10" dirty="0">
                <a:latin typeface="Times New Roman"/>
                <a:cs typeface="Times New Roman"/>
              </a:rPr>
              <a:t>than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average  processing rate,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queue will fill </a:t>
            </a:r>
            <a:r>
              <a:rPr sz="2800" dirty="0">
                <a:latin typeface="Times New Roman"/>
                <a:cs typeface="Times New Roman"/>
              </a:rPr>
              <a:t>up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15" dirty="0">
                <a:latin typeface="Times New Roman"/>
                <a:cs typeface="Times New Roman"/>
              </a:rPr>
              <a:t>new   </a:t>
            </a:r>
            <a:r>
              <a:rPr sz="2800" spc="-5" dirty="0">
                <a:latin typeface="Times New Roman"/>
                <a:cs typeface="Times New Roman"/>
              </a:rPr>
              <a:t>packets will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discarded.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69981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541" y="786131"/>
            <a:ext cx="1348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FIFO</a:t>
            </a:r>
            <a:r>
              <a:rPr sz="200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queue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6248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1539" y="2999233"/>
            <a:ext cx="7265345" cy="1457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22684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304927"/>
            <a:ext cx="4632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spc="-5" dirty="0"/>
              <a:t>Priority</a:t>
            </a:r>
            <a:r>
              <a:rPr sz="4400" spc="-75" dirty="0"/>
              <a:t> </a:t>
            </a:r>
            <a:r>
              <a:rPr sz="4400" spc="-5" dirty="0"/>
              <a:t>Queuing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0" y="1620139"/>
            <a:ext cx="8073390" cy="36372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" indent="-343535" algn="just"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In </a:t>
            </a:r>
            <a:r>
              <a:rPr sz="3200" b="1" spc="-5" dirty="0">
                <a:latin typeface="Times New Roman"/>
                <a:cs typeface="Times New Roman"/>
              </a:rPr>
              <a:t>priority queuing, </a:t>
            </a:r>
            <a:r>
              <a:rPr sz="3200" b="1" dirty="0">
                <a:latin typeface="Times New Roman"/>
                <a:cs typeface="Times New Roman"/>
              </a:rPr>
              <a:t>packets </a:t>
            </a:r>
            <a:r>
              <a:rPr sz="3200" b="1" spc="5" dirty="0">
                <a:latin typeface="Times New Roman"/>
                <a:cs typeface="Times New Roman"/>
              </a:rPr>
              <a:t>are </a:t>
            </a:r>
            <a:r>
              <a:rPr sz="3200" b="1" spc="-5" dirty="0">
                <a:latin typeface="Times New Roman"/>
                <a:cs typeface="Times New Roman"/>
              </a:rPr>
              <a:t>first  </a:t>
            </a:r>
            <a:r>
              <a:rPr sz="3200" b="1" dirty="0">
                <a:latin typeface="Times New Roman"/>
                <a:cs typeface="Times New Roman"/>
              </a:rPr>
              <a:t>assigned to a priority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class.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 algn="just"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Each </a:t>
            </a:r>
            <a:r>
              <a:rPr sz="3200" spc="-5" dirty="0">
                <a:latin typeface="Times New Roman"/>
                <a:cs typeface="Times New Roman"/>
              </a:rPr>
              <a:t>priority </a:t>
            </a:r>
            <a:r>
              <a:rPr sz="3200" dirty="0">
                <a:latin typeface="Times New Roman"/>
                <a:cs typeface="Times New Roman"/>
              </a:rPr>
              <a:t>class has </a:t>
            </a:r>
            <a:r>
              <a:rPr sz="3200" spc="-5" dirty="0">
                <a:latin typeface="Times New Roman"/>
                <a:cs typeface="Times New Roman"/>
              </a:rPr>
              <a:t>its </a:t>
            </a:r>
            <a:r>
              <a:rPr sz="3200" dirty="0">
                <a:latin typeface="Times New Roman"/>
                <a:cs typeface="Times New Roman"/>
              </a:rPr>
              <a:t>own queue. The  packets </a:t>
            </a:r>
            <a:r>
              <a:rPr sz="3200" spc="-5" dirty="0">
                <a:latin typeface="Times New Roman"/>
                <a:cs typeface="Times New Roman"/>
              </a:rPr>
              <a:t>in the </a:t>
            </a:r>
            <a:r>
              <a:rPr sz="3200" dirty="0">
                <a:latin typeface="Times New Roman"/>
                <a:cs typeface="Times New Roman"/>
              </a:rPr>
              <a:t>highest-priority queue are  processed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first.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299"/>
              </a:lnSpc>
              <a:spcBef>
                <a:spcPts val="76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Packets </a:t>
            </a:r>
            <a:r>
              <a:rPr sz="3200" spc="-5" dirty="0">
                <a:latin typeface="Times New Roman"/>
                <a:cs typeface="Times New Roman"/>
              </a:rPr>
              <a:t>in the lowest-priority </a:t>
            </a:r>
            <a:r>
              <a:rPr sz="3200" dirty="0">
                <a:latin typeface="Times New Roman"/>
                <a:cs typeface="Times New Roman"/>
              </a:rPr>
              <a:t>queue are  processed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last.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598286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304927"/>
            <a:ext cx="46329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spc="-5" dirty="0"/>
              <a:t>Priority</a:t>
            </a:r>
            <a:r>
              <a:rPr sz="4400" spc="-75" dirty="0"/>
              <a:t> </a:t>
            </a:r>
            <a:r>
              <a:rPr sz="4400" spc="-5" dirty="0"/>
              <a:t>Queuing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1" y="1316178"/>
            <a:ext cx="8072755" cy="5354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3535" algn="just"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priority queue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provide better </a:t>
            </a:r>
            <a:r>
              <a:rPr sz="2800" dirty="0">
                <a:latin typeface="Times New Roman"/>
                <a:cs typeface="Times New Roman"/>
              </a:rPr>
              <a:t>QoS </a:t>
            </a:r>
            <a:r>
              <a:rPr sz="2800" spc="-5" dirty="0">
                <a:latin typeface="Times New Roman"/>
                <a:cs typeface="Times New Roman"/>
              </a:rPr>
              <a:t>than </a:t>
            </a:r>
            <a:r>
              <a:rPr sz="2800" spc="-10" dirty="0">
                <a:latin typeface="Times New Roman"/>
                <a:cs typeface="Times New Roman"/>
              </a:rPr>
              <a:t>the  </a:t>
            </a:r>
            <a:r>
              <a:rPr sz="2800" dirty="0">
                <a:latin typeface="Times New Roman"/>
                <a:cs typeface="Times New Roman"/>
              </a:rPr>
              <a:t>FIFO </a:t>
            </a:r>
            <a:r>
              <a:rPr sz="2800" spc="-5" dirty="0">
                <a:latin typeface="Times New Roman"/>
                <a:cs typeface="Times New Roman"/>
              </a:rPr>
              <a:t>queue because </a:t>
            </a:r>
            <a:r>
              <a:rPr sz="2800" dirty="0">
                <a:latin typeface="Times New Roman"/>
                <a:cs typeface="Times New Roman"/>
              </a:rPr>
              <a:t>higher </a:t>
            </a:r>
            <a:r>
              <a:rPr sz="2800" spc="-5" dirty="0">
                <a:latin typeface="Times New Roman"/>
                <a:cs typeface="Times New Roman"/>
              </a:rPr>
              <a:t>priority traffic, such </a:t>
            </a:r>
            <a:r>
              <a:rPr sz="2800" spc="-15" dirty="0">
                <a:latin typeface="Times New Roman"/>
                <a:cs typeface="Times New Roman"/>
              </a:rPr>
              <a:t>as </a:t>
            </a:r>
            <a:r>
              <a:rPr sz="2800" spc="6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multimedia,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reach </a:t>
            </a:r>
            <a:r>
              <a:rPr sz="2800" dirty="0">
                <a:latin typeface="Times New Roman"/>
                <a:cs typeface="Times New Roman"/>
              </a:rPr>
              <a:t>the destination </a:t>
            </a:r>
            <a:r>
              <a:rPr sz="2800" spc="-5" dirty="0">
                <a:latin typeface="Times New Roman"/>
                <a:cs typeface="Times New Roman"/>
              </a:rPr>
              <a:t>with less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delay.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3535"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However, there is a potential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drawback.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3535" algn="just">
              <a:buClr>
                <a:srgbClr val="3333CC"/>
              </a:buClr>
              <a:buSzPct val="58928"/>
              <a:buFont typeface="Wingdings"/>
              <a:buChar char="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If there is a </a:t>
            </a:r>
            <a:r>
              <a:rPr sz="2800" dirty="0">
                <a:latin typeface="Times New Roman"/>
                <a:cs typeface="Times New Roman"/>
              </a:rPr>
              <a:t>continuous flow </a:t>
            </a:r>
            <a:r>
              <a:rPr sz="2800" spc="-5" dirty="0">
                <a:latin typeface="Times New Roman"/>
                <a:cs typeface="Times New Roman"/>
              </a:rPr>
              <a:t>in a </a:t>
            </a:r>
            <a:r>
              <a:rPr sz="2800" dirty="0">
                <a:latin typeface="Times New Roman"/>
                <a:cs typeface="Times New Roman"/>
              </a:rPr>
              <a:t>high-priority </a:t>
            </a:r>
            <a:r>
              <a:rPr sz="2800" spc="-5" dirty="0">
                <a:latin typeface="Times New Roman"/>
                <a:cs typeface="Times New Roman"/>
              </a:rPr>
              <a:t>queue,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packets </a:t>
            </a:r>
            <a:r>
              <a:rPr sz="2800" dirty="0">
                <a:latin typeface="Times New Roman"/>
                <a:cs typeface="Times New Roman"/>
              </a:rPr>
              <a:t>in the </a:t>
            </a:r>
            <a:r>
              <a:rPr sz="2800" spc="-5" dirty="0">
                <a:latin typeface="Times New Roman"/>
                <a:cs typeface="Times New Roman"/>
              </a:rPr>
              <a:t>lower-priority queues will never  have a chance to 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processed.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  <a:buClr>
                <a:srgbClr val="3333CC"/>
              </a:buClr>
              <a:buFont typeface="Wingdings"/>
              <a:buChar char=""/>
            </a:pPr>
            <a:endParaRPr sz="4050">
              <a:latin typeface="Times New Roman"/>
              <a:cs typeface="Times New Roman"/>
            </a:endParaRPr>
          </a:p>
          <a:p>
            <a:pPr marL="355600" indent="-343535">
              <a:spcBef>
                <a:spcPts val="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This is a </a:t>
            </a:r>
            <a:r>
              <a:rPr sz="2800" dirty="0">
                <a:latin typeface="Times New Roman"/>
                <a:cs typeface="Times New Roman"/>
              </a:rPr>
              <a:t>condition </a:t>
            </a:r>
            <a:r>
              <a:rPr sz="2800" spc="-5" dirty="0">
                <a:latin typeface="Times New Roman"/>
                <a:cs typeface="Times New Roman"/>
              </a:rPr>
              <a:t>called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starvation.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33478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741" y="834898"/>
            <a:ext cx="17551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Priority</a:t>
            </a:r>
            <a:r>
              <a:rPr sz="2000" i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queuing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6248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9363" y="2119883"/>
            <a:ext cx="8593836" cy="3204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58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27954" y="6448280"/>
            <a:ext cx="7753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88900">
                <a:lnSpc>
                  <a:spcPts val="1410"/>
                </a:lnSpc>
              </a:pPr>
              <a:t>16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61900"/>
            <a:ext cx="67885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35" dirty="0">
                <a:latin typeface="Carlito"/>
                <a:cs typeface="Carlito"/>
              </a:rPr>
              <a:t>Layers </a:t>
            </a:r>
            <a:r>
              <a:rPr b="1" i="0" dirty="0">
                <a:latin typeface="Carlito"/>
                <a:cs typeface="Carlito"/>
              </a:rPr>
              <a:t>in </a:t>
            </a:r>
            <a:r>
              <a:rPr spc="-5" dirty="0">
                <a:latin typeface="Carlito"/>
                <a:cs typeface="Carlito"/>
              </a:rPr>
              <a:t>the OSI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b="1" i="0" dirty="0">
                <a:latin typeface="Carlito"/>
                <a:cs typeface="Carlito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11020"/>
            <a:ext cx="8072120" cy="21717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just">
              <a:spcBef>
                <a:spcPts val="865"/>
              </a:spcBef>
            </a:pPr>
            <a:r>
              <a:rPr sz="3200" b="1" spc="-15" dirty="0">
                <a:latin typeface="Carlito"/>
                <a:cs typeface="Carlito"/>
              </a:rPr>
              <a:t>Physical</a:t>
            </a:r>
            <a:r>
              <a:rPr sz="3200" b="1" spc="-25" dirty="0">
                <a:latin typeface="Carlito"/>
                <a:cs typeface="Carlito"/>
              </a:rPr>
              <a:t> Layer</a:t>
            </a:r>
            <a:endParaRPr sz="320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physical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15" dirty="0">
                <a:latin typeface="Carlito"/>
                <a:cs typeface="Carlito"/>
              </a:rPr>
              <a:t>coordinates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functions  </a:t>
            </a:r>
            <a:r>
              <a:rPr sz="3200" spc="-15" dirty="0">
                <a:latin typeface="Carlito"/>
                <a:cs typeface="Carlito"/>
              </a:rPr>
              <a:t>required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carry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bit </a:t>
            </a:r>
            <a:r>
              <a:rPr sz="3200" spc="-15" dirty="0">
                <a:latin typeface="Carlito"/>
                <a:cs typeface="Carlito"/>
              </a:rPr>
              <a:t>stream </a:t>
            </a:r>
            <a:r>
              <a:rPr sz="3200" spc="-10" dirty="0">
                <a:latin typeface="Carlito"/>
                <a:cs typeface="Carlito"/>
              </a:rPr>
              <a:t>over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physical  </a:t>
            </a:r>
            <a:r>
              <a:rPr sz="3200" spc="-5" dirty="0">
                <a:latin typeface="Carlito"/>
                <a:cs typeface="Carlito"/>
              </a:rPr>
              <a:t>medium.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7647694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304927"/>
            <a:ext cx="6486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dirty="0"/>
              <a:t>Weighted </a:t>
            </a:r>
            <a:r>
              <a:rPr sz="4400" spc="-5" dirty="0"/>
              <a:t>Fair</a:t>
            </a:r>
            <a:r>
              <a:rPr sz="4400" spc="-40" dirty="0"/>
              <a:t> </a:t>
            </a:r>
            <a:r>
              <a:rPr sz="4400" spc="-5" dirty="0"/>
              <a:t>Queuing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0" y="1472755"/>
            <a:ext cx="8073390" cy="368490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spcBef>
                <a:spcPts val="68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A better scheduling </a:t>
            </a:r>
            <a:r>
              <a:rPr sz="2400" spc="-5" dirty="0">
                <a:latin typeface="Times New Roman"/>
                <a:cs typeface="Times New Roman"/>
              </a:rPr>
              <a:t>method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b="1" spc="-5" dirty="0">
                <a:latin typeface="Times New Roman"/>
                <a:cs typeface="Times New Roman"/>
              </a:rPr>
              <a:t>weighted </a:t>
            </a:r>
            <a:r>
              <a:rPr sz="2400" b="1" dirty="0">
                <a:latin typeface="Times New Roman"/>
                <a:cs typeface="Times New Roman"/>
              </a:rPr>
              <a:t>fair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queuing.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3535">
              <a:spcBef>
                <a:spcPts val="58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431800" algn="l"/>
                <a:tab pos="432434" algn="l"/>
                <a:tab pos="852169" algn="l"/>
                <a:tab pos="1425575" algn="l"/>
                <a:tab pos="2816860" algn="l"/>
                <a:tab pos="3321685" algn="l"/>
                <a:tab pos="4368800" algn="l"/>
                <a:tab pos="4871720" algn="l"/>
                <a:tab pos="5461635" algn="l"/>
                <a:tab pos="6642734" algn="l"/>
                <a:tab pos="7013575" algn="l"/>
              </a:tabLst>
            </a:pPr>
            <a:r>
              <a:rPr dirty="0"/>
              <a:t>	</a:t>
            </a:r>
            <a:r>
              <a:rPr sz="2400" b="1" spc="-5" dirty="0">
                <a:latin typeface="Times New Roman"/>
                <a:cs typeface="Times New Roman"/>
              </a:rPr>
              <a:t>In	</a:t>
            </a:r>
            <a:r>
              <a:rPr sz="2400" spc="-5" dirty="0">
                <a:latin typeface="Times New Roman"/>
                <a:cs typeface="Times New Roman"/>
              </a:rPr>
              <a:t>th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te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hnique,	the	packets	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re	</a:t>
            </a:r>
            <a:r>
              <a:rPr sz="2400" spc="-5" dirty="0">
                <a:latin typeface="Times New Roman"/>
                <a:cs typeface="Times New Roman"/>
              </a:rPr>
              <a:t>sti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	</a:t>
            </a:r>
            <a:r>
              <a:rPr sz="2400" spc="-5" dirty="0">
                <a:latin typeface="Times New Roman"/>
                <a:cs typeface="Times New Roman"/>
              </a:rPr>
              <a:t>assign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  classes and </a:t>
            </a:r>
            <a:r>
              <a:rPr sz="2400" spc="-5" dirty="0">
                <a:latin typeface="Times New Roman"/>
                <a:cs typeface="Times New Roman"/>
              </a:rPr>
              <a:t>admitted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different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queues.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queues, however, </a:t>
            </a:r>
            <a:r>
              <a:rPr sz="2400" spc="-1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weighted </a:t>
            </a:r>
            <a:r>
              <a:rPr sz="2400" dirty="0">
                <a:latin typeface="Times New Roman"/>
                <a:cs typeface="Times New Roman"/>
              </a:rPr>
              <a:t>based </a:t>
            </a:r>
            <a:r>
              <a:rPr sz="2400" spc="-5" dirty="0">
                <a:latin typeface="Times New Roman"/>
                <a:cs typeface="Times New Roman"/>
              </a:rPr>
              <a:t>on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priority of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55600"/>
            <a:r>
              <a:rPr sz="2400" dirty="0">
                <a:latin typeface="Times New Roman"/>
                <a:cs typeface="Times New Roman"/>
              </a:rPr>
              <a:t>queues;</a:t>
            </a:r>
            <a:endParaRPr sz="2400">
              <a:latin typeface="Times New Roman"/>
              <a:cs typeface="Times New Roman"/>
            </a:endParaRPr>
          </a:p>
          <a:p>
            <a:pPr marL="355600" indent="-343535" algn="just">
              <a:spcBef>
                <a:spcPts val="58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higher priority </a:t>
            </a:r>
            <a:r>
              <a:rPr sz="2400" spc="-5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a higher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weight.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 algn="just"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system </a:t>
            </a:r>
            <a:r>
              <a:rPr sz="2400" dirty="0">
                <a:latin typeface="Times New Roman"/>
                <a:cs typeface="Times New Roman"/>
              </a:rPr>
              <a:t>processes </a:t>
            </a:r>
            <a:r>
              <a:rPr sz="2400" spc="-5" dirty="0">
                <a:latin typeface="Times New Roman"/>
                <a:cs typeface="Times New Roman"/>
              </a:rPr>
              <a:t>packets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each queue </a:t>
            </a:r>
            <a:r>
              <a:rPr sz="2400" dirty="0">
                <a:latin typeface="Times New Roman"/>
                <a:cs typeface="Times New Roman"/>
              </a:rPr>
              <a:t>in a </a:t>
            </a:r>
            <a:r>
              <a:rPr sz="2400" spc="-5" dirty="0">
                <a:latin typeface="Times New Roman"/>
                <a:cs typeface="Times New Roman"/>
              </a:rPr>
              <a:t>round-robin  fashion with the number of packets selected from each </a:t>
            </a:r>
            <a:r>
              <a:rPr sz="2400" spc="-10" dirty="0">
                <a:latin typeface="Times New Roman"/>
                <a:cs typeface="Times New Roman"/>
              </a:rPr>
              <a:t>queue  </a:t>
            </a:r>
            <a:r>
              <a:rPr sz="2400" spc="-5" dirty="0">
                <a:latin typeface="Times New Roman"/>
                <a:cs typeface="Times New Roman"/>
              </a:rPr>
              <a:t>based on the </a:t>
            </a:r>
            <a:r>
              <a:rPr sz="2400" dirty="0">
                <a:latin typeface="Times New Roman"/>
                <a:cs typeface="Times New Roman"/>
              </a:rPr>
              <a:t>corresponding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weight.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198175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304927"/>
            <a:ext cx="6486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dirty="0"/>
              <a:t>Weighted </a:t>
            </a:r>
            <a:r>
              <a:rPr sz="4400" spc="-5" dirty="0"/>
              <a:t>Fair</a:t>
            </a:r>
            <a:r>
              <a:rPr sz="4400" spc="-40" dirty="0"/>
              <a:t> </a:t>
            </a:r>
            <a:r>
              <a:rPr sz="4400" spc="-5" dirty="0"/>
              <a:t>Queuing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1" y="1620139"/>
            <a:ext cx="8074025" cy="36837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For </a:t>
            </a:r>
            <a:r>
              <a:rPr sz="3200" spc="-5" dirty="0">
                <a:latin typeface="Times New Roman"/>
                <a:cs typeface="Times New Roman"/>
              </a:rPr>
              <a:t>example, if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weights </a:t>
            </a:r>
            <a:r>
              <a:rPr sz="320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3, </a:t>
            </a:r>
            <a:r>
              <a:rPr sz="3200" dirty="0">
                <a:latin typeface="Times New Roman"/>
                <a:cs typeface="Times New Roman"/>
              </a:rPr>
              <a:t>2, and 1,  three packets </a:t>
            </a:r>
            <a:r>
              <a:rPr sz="3200" spc="-10" dirty="0">
                <a:latin typeface="Times New Roman"/>
                <a:cs typeface="Times New Roman"/>
              </a:rPr>
              <a:t>are </a:t>
            </a:r>
            <a:r>
              <a:rPr sz="3200" dirty="0">
                <a:latin typeface="Times New Roman"/>
                <a:cs typeface="Times New Roman"/>
              </a:rPr>
              <a:t>processed </a:t>
            </a: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first  </a:t>
            </a:r>
            <a:r>
              <a:rPr sz="3200" dirty="0">
                <a:latin typeface="Times New Roman"/>
                <a:cs typeface="Times New Roman"/>
              </a:rPr>
              <a:t>queue, </a:t>
            </a:r>
            <a:r>
              <a:rPr sz="3200" spc="-5" dirty="0">
                <a:latin typeface="Times New Roman"/>
                <a:cs typeface="Times New Roman"/>
              </a:rPr>
              <a:t>two from </a:t>
            </a:r>
            <a:r>
              <a:rPr sz="3200" dirty="0">
                <a:latin typeface="Times New Roman"/>
                <a:cs typeface="Times New Roman"/>
              </a:rPr>
              <a:t>the second queue, </a:t>
            </a:r>
            <a:r>
              <a:rPr sz="3200" spc="-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one  from the third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queue.</a:t>
            </a:r>
            <a:endParaRPr sz="320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  <a:buClr>
                <a:srgbClr val="3333CC"/>
              </a:buClr>
              <a:buFont typeface="Wingdings"/>
              <a:buChar char=""/>
            </a:pPr>
            <a:endParaRPr sz="465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00299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system does </a:t>
            </a:r>
            <a:r>
              <a:rPr sz="3200" spc="5" dirty="0">
                <a:latin typeface="Times New Roman"/>
                <a:cs typeface="Times New Roman"/>
              </a:rPr>
              <a:t>not </a:t>
            </a:r>
            <a:r>
              <a:rPr sz="3200" spc="-5" dirty="0">
                <a:latin typeface="Times New Roman"/>
                <a:cs typeface="Times New Roman"/>
              </a:rPr>
              <a:t>impose priority </a:t>
            </a:r>
            <a:r>
              <a:rPr sz="3200" dirty="0">
                <a:latin typeface="Times New Roman"/>
                <a:cs typeface="Times New Roman"/>
              </a:rPr>
              <a:t>on </a:t>
            </a:r>
            <a:r>
              <a:rPr sz="3200" spc="-5" dirty="0">
                <a:latin typeface="Times New Roman"/>
                <a:cs typeface="Times New Roman"/>
              </a:rPr>
              <a:t>the  </a:t>
            </a:r>
            <a:r>
              <a:rPr sz="3200" dirty="0">
                <a:latin typeface="Times New Roman"/>
                <a:cs typeface="Times New Roman"/>
              </a:rPr>
              <a:t>classes, all weights </a:t>
            </a:r>
            <a:r>
              <a:rPr sz="3200" spc="5" dirty="0">
                <a:latin typeface="Times New Roman"/>
                <a:cs typeface="Times New Roman"/>
              </a:rPr>
              <a:t>can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equal.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739" y="6488685"/>
            <a:ext cx="662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1C1C1C"/>
                </a:solidFill>
                <a:latin typeface="Arial"/>
                <a:cs typeface="Arial"/>
              </a:rPr>
              <a:t>24</a:t>
            </a:r>
            <a:r>
              <a:rPr sz="2000" b="1" spc="-5" dirty="0">
                <a:solidFill>
                  <a:srgbClr val="1C1C1C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1C1C1C"/>
                </a:solidFill>
                <a:latin typeface="Arial"/>
                <a:cs typeface="Arial"/>
              </a:rPr>
              <a:t>19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53454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834898"/>
            <a:ext cx="2362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Weighted </a:t>
            </a: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fair</a:t>
            </a:r>
            <a:r>
              <a:rPr sz="2000" i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queuing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6248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1680" y="1996440"/>
            <a:ext cx="7970520" cy="3421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94130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304927"/>
            <a:ext cx="3739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b="0" dirty="0">
                <a:latin typeface="Tahoma"/>
                <a:cs typeface="Tahoma"/>
              </a:rPr>
              <a:t>Traffic</a:t>
            </a:r>
            <a:r>
              <a:rPr sz="4400" b="0" spc="-70" dirty="0">
                <a:latin typeface="Tahoma"/>
                <a:cs typeface="Tahoma"/>
              </a:rPr>
              <a:t> </a:t>
            </a:r>
            <a:r>
              <a:rPr sz="4400" b="0" spc="-5" dirty="0">
                <a:latin typeface="Tahoma"/>
                <a:cs typeface="Tahoma"/>
              </a:rPr>
              <a:t>Shaping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578306"/>
            <a:ext cx="8072755" cy="27796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busty traffic </a:t>
            </a:r>
            <a:r>
              <a:rPr sz="2800" spc="-5" dirty="0">
                <a:latin typeface="Times New Roman"/>
                <a:cs typeface="Times New Roman"/>
              </a:rPr>
              <a:t>in the network </a:t>
            </a:r>
            <a:r>
              <a:rPr sz="2800" dirty="0">
                <a:latin typeface="Times New Roman"/>
                <a:cs typeface="Times New Roman"/>
              </a:rPr>
              <a:t>results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congestion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  <a:buClr>
                <a:srgbClr val="3333CC"/>
              </a:buClr>
              <a:buFont typeface="Wingdings"/>
              <a:buChar char=""/>
            </a:pPr>
            <a:endParaRPr sz="3500">
              <a:latin typeface="Times New Roman"/>
              <a:cs typeface="Times New Roman"/>
            </a:endParaRPr>
          </a:p>
          <a:p>
            <a:pPr marL="355600" indent="-343535"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Traffic shaping reduces</a:t>
            </a:r>
            <a:r>
              <a:rPr sz="2800" dirty="0">
                <a:latin typeface="Times New Roman"/>
                <a:cs typeface="Times New Roman"/>
              </a:rPr>
              <a:t> congestion.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  <a:buClr>
                <a:srgbClr val="3333CC"/>
              </a:buClr>
              <a:buFont typeface="Wingdings"/>
              <a:buChar char="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302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Traffic shaping is </a:t>
            </a:r>
            <a:r>
              <a:rPr sz="2800" spc="-10" dirty="0">
                <a:latin typeface="Times New Roman"/>
                <a:cs typeface="Times New Roman"/>
              </a:rPr>
              <a:t>about </a:t>
            </a:r>
            <a:r>
              <a:rPr sz="2800" spc="-5" dirty="0">
                <a:latin typeface="Times New Roman"/>
                <a:cs typeface="Times New Roman"/>
              </a:rPr>
              <a:t>regulating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average rate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data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transmission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209782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304927"/>
            <a:ext cx="3739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b="0" dirty="0">
                <a:latin typeface="Tahoma"/>
                <a:cs typeface="Tahoma"/>
              </a:rPr>
              <a:t>Traffic</a:t>
            </a:r>
            <a:r>
              <a:rPr sz="4400" b="0" spc="-70" dirty="0">
                <a:latin typeface="Tahoma"/>
                <a:cs typeface="Tahoma"/>
              </a:rPr>
              <a:t> </a:t>
            </a:r>
            <a:r>
              <a:rPr sz="4400" b="0" spc="-5" dirty="0">
                <a:latin typeface="Tahoma"/>
                <a:cs typeface="Tahoma"/>
              </a:rPr>
              <a:t>Shaping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578305"/>
            <a:ext cx="7943215" cy="407739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5080" indent="-343535">
              <a:lnSpc>
                <a:spcPts val="3030"/>
              </a:lnSpc>
              <a:spcBef>
                <a:spcPts val="4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Traffic shaping controls the </a:t>
            </a:r>
            <a:r>
              <a:rPr sz="2800" i="1" dirty="0">
                <a:latin typeface="Times New Roman"/>
                <a:cs typeface="Times New Roman"/>
              </a:rPr>
              <a:t>rate </a:t>
            </a:r>
            <a:r>
              <a:rPr sz="2800" spc="-5" dirty="0">
                <a:latin typeface="Times New Roman"/>
                <a:cs typeface="Times New Roman"/>
              </a:rPr>
              <a:t>at which packets are  sent.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3750">
              <a:latin typeface="Times New Roman"/>
              <a:cs typeface="Times New Roman"/>
            </a:endParaRPr>
          </a:p>
          <a:p>
            <a:pPr marL="355600" marR="658495" indent="-343535">
              <a:lnSpc>
                <a:spcPts val="3030"/>
              </a:lnSpc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At connection </a:t>
            </a:r>
            <a:r>
              <a:rPr sz="2800" dirty="0">
                <a:latin typeface="Times New Roman"/>
                <a:cs typeface="Times New Roman"/>
              </a:rPr>
              <a:t>set-up </a:t>
            </a:r>
            <a:r>
              <a:rPr sz="2800" spc="-5" dirty="0">
                <a:latin typeface="Times New Roman"/>
                <a:cs typeface="Times New Roman"/>
              </a:rPr>
              <a:t>time, the sender and carrier  negotiate a traffic pattern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(shape)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  <a:buClr>
                <a:srgbClr val="3333CC"/>
              </a:buClr>
              <a:buFont typeface="Wingdings"/>
              <a:buChar char=""/>
            </a:pPr>
            <a:endParaRPr sz="3450">
              <a:latin typeface="Times New Roman"/>
              <a:cs typeface="Times New Roman"/>
            </a:endParaRPr>
          </a:p>
          <a:p>
            <a:pPr marL="355600" indent="-343535"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Two </a:t>
            </a:r>
            <a:r>
              <a:rPr sz="2800" dirty="0">
                <a:latin typeface="Times New Roman"/>
                <a:cs typeface="Times New Roman"/>
              </a:rPr>
              <a:t>traffic </a:t>
            </a:r>
            <a:r>
              <a:rPr sz="2800" spc="-5" dirty="0">
                <a:latin typeface="Times New Roman"/>
                <a:cs typeface="Times New Roman"/>
              </a:rPr>
              <a:t>shaping algorithms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are: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34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Leaky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Bucket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spcBef>
                <a:spcPts val="33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Token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Bucket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12758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7210" y="6336285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1C1C1C"/>
                </a:solidFill>
                <a:latin typeface="Arial"/>
                <a:cs typeface="Arial"/>
              </a:rPr>
              <a:t>23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9941" y="304927"/>
            <a:ext cx="6936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b="0" dirty="0">
                <a:latin typeface="Tahoma"/>
                <a:cs typeface="Tahoma"/>
              </a:rPr>
              <a:t>The Leaky </a:t>
            </a:r>
            <a:r>
              <a:rPr sz="4400" b="0" spc="-5" dirty="0">
                <a:latin typeface="Tahoma"/>
                <a:cs typeface="Tahoma"/>
              </a:rPr>
              <a:t>Bucket</a:t>
            </a:r>
            <a:r>
              <a:rPr sz="4400" b="0" spc="-90" dirty="0">
                <a:latin typeface="Tahoma"/>
                <a:cs typeface="Tahoma"/>
              </a:rPr>
              <a:t> </a:t>
            </a:r>
            <a:r>
              <a:rPr sz="4400" b="0" dirty="0">
                <a:latin typeface="Tahoma"/>
                <a:cs typeface="Tahoma"/>
              </a:rPr>
              <a:t>Algorithm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1620138"/>
            <a:ext cx="807402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b="1" dirty="0">
                <a:latin typeface="Times New Roman"/>
                <a:cs typeface="Times New Roman"/>
              </a:rPr>
              <a:t>Leaky </a:t>
            </a:r>
            <a:r>
              <a:rPr sz="3200" b="1" spc="-5" dirty="0">
                <a:latin typeface="Times New Roman"/>
                <a:cs typeface="Times New Roman"/>
              </a:rPr>
              <a:t>Bucket Algorithm </a:t>
            </a:r>
            <a:r>
              <a:rPr sz="3200" dirty="0">
                <a:latin typeface="Times New Roman"/>
                <a:cs typeface="Times New Roman"/>
              </a:rPr>
              <a:t>used </a:t>
            </a:r>
            <a:r>
              <a:rPr sz="3200" spc="-5" dirty="0">
                <a:latin typeface="Times New Roman"/>
                <a:cs typeface="Times New Roman"/>
              </a:rPr>
              <a:t>to control  </a:t>
            </a:r>
            <a:r>
              <a:rPr sz="3200" dirty="0">
                <a:latin typeface="Times New Roman"/>
                <a:cs typeface="Times New Roman"/>
              </a:rPr>
              <a:t>rate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network.</a:t>
            </a:r>
            <a:endParaRPr sz="3200">
              <a:latin typeface="Times New Roman"/>
              <a:cs typeface="Times New Roman"/>
            </a:endParaRPr>
          </a:p>
          <a:p>
            <a:pPr marL="355600" marR="6985" indent="-343535"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It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implemented as a single-server queue </a:t>
            </a:r>
            <a:r>
              <a:rPr sz="3200" spc="-5" dirty="0">
                <a:latin typeface="Times New Roman"/>
                <a:cs typeface="Times New Roman"/>
              </a:rPr>
              <a:t>with  </a:t>
            </a:r>
            <a:r>
              <a:rPr sz="3200" dirty="0">
                <a:latin typeface="Times New Roman"/>
                <a:cs typeface="Times New Roman"/>
              </a:rPr>
              <a:t>constant service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time.</a:t>
            </a:r>
            <a:endParaRPr sz="3200">
              <a:latin typeface="Times New Roman"/>
              <a:cs typeface="Times New Roman"/>
            </a:endParaRPr>
          </a:p>
          <a:p>
            <a:pPr marL="355600" marR="7620" indent="-343535"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  <a:tab pos="356235" algn="l"/>
                <a:tab pos="800735" algn="l"/>
                <a:tab pos="1471295" algn="l"/>
                <a:tab pos="2728595" algn="l"/>
                <a:tab pos="4166235" algn="l"/>
                <a:tab pos="5965825" algn="l"/>
                <a:tab pos="6838315" algn="l"/>
              </a:tabLst>
            </a:pPr>
            <a:r>
              <a:rPr sz="3200" dirty="0">
                <a:latin typeface="Times New Roman"/>
                <a:cs typeface="Times New Roman"/>
              </a:rPr>
              <a:t>If	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he	b</a:t>
            </a:r>
            <a:r>
              <a:rPr sz="3200" spc="-1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k</a:t>
            </a:r>
            <a:r>
              <a:rPr sz="3200" dirty="0">
                <a:latin typeface="Times New Roman"/>
                <a:cs typeface="Times New Roman"/>
              </a:rPr>
              <a:t>et	(bu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fer)	ove</a:t>
            </a:r>
            <a:r>
              <a:rPr sz="3200" spc="-20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flows	</a:t>
            </a:r>
            <a:r>
              <a:rPr sz="3200" spc="-1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hen	p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cke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s  are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discarded.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372343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40" y="438658"/>
            <a:ext cx="4895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Leaky Bucket</a:t>
            </a:r>
            <a:r>
              <a:rPr sz="3200" spc="-10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Algorithm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288541" y="1424382"/>
            <a:ext cx="7897495" cy="510460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6985" indent="-343535" algn="just">
              <a:lnSpc>
                <a:spcPct val="90100"/>
              </a:lnSpc>
              <a:spcBef>
                <a:spcPts val="38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The leaky </a:t>
            </a:r>
            <a:r>
              <a:rPr sz="2400" spc="-5" dirty="0">
                <a:latin typeface="Times New Roman"/>
                <a:cs typeface="Times New Roman"/>
              </a:rPr>
              <a:t>bucket enforces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constant output </a:t>
            </a:r>
            <a:r>
              <a:rPr sz="2400" dirty="0">
                <a:latin typeface="Times New Roman"/>
                <a:cs typeface="Times New Roman"/>
              </a:rPr>
              <a:t>rate </a:t>
            </a:r>
            <a:r>
              <a:rPr sz="2400" spc="-5" dirty="0">
                <a:latin typeface="Times New Roman"/>
                <a:cs typeface="Times New Roman"/>
              </a:rPr>
              <a:t>(average  </a:t>
            </a:r>
            <a:r>
              <a:rPr sz="2400" dirty="0">
                <a:latin typeface="Times New Roman"/>
                <a:cs typeface="Times New Roman"/>
              </a:rPr>
              <a:t>rate) </a:t>
            </a:r>
            <a:r>
              <a:rPr sz="2400" spc="-5" dirty="0">
                <a:latin typeface="Times New Roman"/>
                <a:cs typeface="Times New Roman"/>
              </a:rPr>
              <a:t>regardless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burstiness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input. Does nothing  </a:t>
            </a:r>
            <a:r>
              <a:rPr sz="2400" dirty="0">
                <a:latin typeface="Times New Roman"/>
                <a:cs typeface="Times New Roman"/>
              </a:rPr>
              <a:t>when input 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idle.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  <a:buClr>
                <a:srgbClr val="3333CC"/>
              </a:buClr>
              <a:buFont typeface="Wingdings"/>
              <a:buChar char=""/>
            </a:pPr>
            <a:endParaRPr sz="325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90000"/>
              </a:lnSpc>
              <a:spcBef>
                <a:spcPts val="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432434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The host </a:t>
            </a:r>
            <a:r>
              <a:rPr sz="2400" spc="-5" dirty="0">
                <a:latin typeface="Times New Roman"/>
                <a:cs typeface="Times New Roman"/>
              </a:rPr>
              <a:t>injects one packet </a:t>
            </a:r>
            <a:r>
              <a:rPr sz="2400" dirty="0">
                <a:latin typeface="Times New Roman"/>
                <a:cs typeface="Times New Roman"/>
              </a:rPr>
              <a:t>per </a:t>
            </a:r>
            <a:r>
              <a:rPr sz="2400" spc="-5" dirty="0">
                <a:latin typeface="Times New Roman"/>
                <a:cs typeface="Times New Roman"/>
              </a:rPr>
              <a:t>clock tick onto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network.  This results </a:t>
            </a:r>
            <a:r>
              <a:rPr sz="2400" dirty="0">
                <a:latin typeface="Times New Roman"/>
                <a:cs typeface="Times New Roman"/>
              </a:rPr>
              <a:t>in a </a:t>
            </a:r>
            <a:r>
              <a:rPr sz="2400" spc="-5" dirty="0">
                <a:latin typeface="Times New Roman"/>
                <a:cs typeface="Times New Roman"/>
              </a:rPr>
              <a:t>uniform </a:t>
            </a:r>
            <a:r>
              <a:rPr sz="2400" dirty="0">
                <a:latin typeface="Times New Roman"/>
                <a:cs typeface="Times New Roman"/>
              </a:rPr>
              <a:t>flow of packets, </a:t>
            </a:r>
            <a:r>
              <a:rPr sz="2400" spc="-5" dirty="0">
                <a:latin typeface="Times New Roman"/>
                <a:cs typeface="Times New Roman"/>
              </a:rPr>
              <a:t>smoothing </a:t>
            </a:r>
            <a:r>
              <a:rPr sz="2400" dirty="0">
                <a:latin typeface="Times New Roman"/>
                <a:cs typeface="Times New Roman"/>
              </a:rPr>
              <a:t>out  </a:t>
            </a:r>
            <a:r>
              <a:rPr sz="2400" spc="-5" dirty="0">
                <a:latin typeface="Times New Roman"/>
                <a:cs typeface="Times New Roman"/>
              </a:rPr>
              <a:t>bursts </a:t>
            </a:r>
            <a:r>
              <a:rPr sz="2400" dirty="0">
                <a:latin typeface="Times New Roman"/>
                <a:cs typeface="Times New Roman"/>
              </a:rPr>
              <a:t>and reducing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congestion.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  <a:buClr>
                <a:srgbClr val="3333CC"/>
              </a:buClr>
              <a:buFont typeface="Wingdings"/>
              <a:buChar char="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ts val="2590"/>
              </a:lnSpc>
              <a:spcBef>
                <a:spcPts val="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packets are the </a:t>
            </a:r>
            <a:r>
              <a:rPr sz="2400" spc="-10" dirty="0">
                <a:latin typeface="Times New Roman"/>
                <a:cs typeface="Times New Roman"/>
              </a:rPr>
              <a:t>same </a:t>
            </a:r>
            <a:r>
              <a:rPr sz="2400" dirty="0">
                <a:latin typeface="Times New Roman"/>
                <a:cs typeface="Times New Roman"/>
              </a:rPr>
              <a:t>size, the one packet per tick is  okay.</a:t>
            </a:r>
            <a:endParaRPr sz="240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90000"/>
              </a:lnSpc>
              <a:spcBef>
                <a:spcPts val="54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432434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For variable </a:t>
            </a:r>
            <a:r>
              <a:rPr sz="2400" dirty="0">
                <a:latin typeface="Times New Roman"/>
                <a:cs typeface="Times New Roman"/>
              </a:rPr>
              <a:t>length </a:t>
            </a:r>
            <a:r>
              <a:rPr sz="2400" spc="-5" dirty="0">
                <a:latin typeface="Times New Roman"/>
                <a:cs typeface="Times New Roman"/>
              </a:rPr>
              <a:t>packets, it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better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allow </a:t>
            </a:r>
            <a:r>
              <a:rPr sz="2400" dirty="0">
                <a:latin typeface="Times New Roman"/>
                <a:cs typeface="Times New Roman"/>
              </a:rPr>
              <a:t>a fixed  </a:t>
            </a:r>
            <a:r>
              <a:rPr sz="2400" spc="-5" dirty="0">
                <a:latin typeface="Times New Roman"/>
                <a:cs typeface="Times New Roman"/>
              </a:rPr>
              <a:t>number of </a:t>
            </a:r>
            <a:r>
              <a:rPr sz="2400" dirty="0">
                <a:latin typeface="Times New Roman"/>
                <a:cs typeface="Times New Roman"/>
              </a:rPr>
              <a:t>bytes </a:t>
            </a:r>
            <a:r>
              <a:rPr sz="2400" spc="-5" dirty="0">
                <a:latin typeface="Times New Roman"/>
                <a:cs typeface="Times New Roman"/>
              </a:rPr>
              <a:t>per tick. E.g. 1024 </a:t>
            </a:r>
            <a:r>
              <a:rPr sz="2400" dirty="0">
                <a:latin typeface="Times New Roman"/>
                <a:cs typeface="Times New Roman"/>
              </a:rPr>
              <a:t>bytes </a:t>
            </a:r>
            <a:r>
              <a:rPr sz="2400" spc="-5" dirty="0">
                <a:latin typeface="Times New Roman"/>
                <a:cs typeface="Times New Roman"/>
              </a:rPr>
              <a:t>per tick will allow  </a:t>
            </a:r>
            <a:r>
              <a:rPr sz="2400" dirty="0">
                <a:latin typeface="Times New Roman"/>
                <a:cs typeface="Times New Roman"/>
              </a:rPr>
              <a:t>one </a:t>
            </a:r>
            <a:r>
              <a:rPr sz="2400" spc="-5" dirty="0">
                <a:latin typeface="Times New Roman"/>
                <a:cs typeface="Times New Roman"/>
              </a:rPr>
              <a:t>1024-byte packet </a:t>
            </a:r>
            <a:r>
              <a:rPr sz="2400" spc="-1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two 512-byte packets </a:t>
            </a:r>
            <a:r>
              <a:rPr sz="2400" dirty="0">
                <a:latin typeface="Times New Roman"/>
                <a:cs typeface="Times New Roman"/>
              </a:rPr>
              <a:t>or four 256-  byte packets on 1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tick.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04489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740" y="834898"/>
            <a:ext cx="1417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Leaky</a:t>
            </a:r>
            <a:r>
              <a:rPr sz="2000"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bucket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6248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1600201"/>
            <a:ext cx="4343400" cy="3817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6015" y="1676400"/>
            <a:ext cx="3352384" cy="3666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43150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740" y="834898"/>
            <a:ext cx="3114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Leaky bucket</a:t>
            </a:r>
            <a:r>
              <a:rPr sz="2000" i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implementation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6248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59511" y="2379074"/>
            <a:ext cx="7228781" cy="2465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30580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200" y="1"/>
            <a:ext cx="8594090" cy="1053465"/>
            <a:chOff x="76200" y="0"/>
            <a:chExt cx="8594090" cy="1053465"/>
          </a:xfrm>
        </p:grpSpPr>
        <p:sp>
          <p:nvSpPr>
            <p:cNvPr id="3" name="object 3"/>
            <p:cNvSpPr/>
            <p:nvPr/>
          </p:nvSpPr>
          <p:spPr>
            <a:xfrm>
              <a:off x="367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5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9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0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7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7" y="473963"/>
                  </a:lnTo>
                  <a:lnTo>
                    <a:pt x="42214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1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1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3484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81200" y="21336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7620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2723" y="43434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7620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19300" y="2225039"/>
            <a:ext cx="8077200" cy="2042160"/>
          </a:xfrm>
          <a:prstGeom prst="rect">
            <a:avLst/>
          </a:prstGeom>
          <a:solidFill>
            <a:srgbClr val="99FF33"/>
          </a:solidFill>
        </p:spPr>
        <p:txBody>
          <a:bodyPr vert="horz" wrap="square" lIns="0" tIns="34925" rIns="0" bIns="0" rtlCol="0">
            <a:spAutoFit/>
          </a:bodyPr>
          <a:lstStyle/>
          <a:p>
            <a:pPr marL="147955" marR="141605" indent="11430" algn="ctr">
              <a:spcBef>
                <a:spcPts val="275"/>
              </a:spcBef>
            </a:pPr>
            <a:r>
              <a:rPr sz="3200" b="1" dirty="0">
                <a:latin typeface="Arial"/>
                <a:cs typeface="Arial"/>
              </a:rPr>
              <a:t>A </a:t>
            </a:r>
            <a:r>
              <a:rPr sz="3200" b="1" spc="-5" dirty="0">
                <a:latin typeface="Arial"/>
                <a:cs typeface="Arial"/>
              </a:rPr>
              <a:t>leaky </a:t>
            </a:r>
            <a:r>
              <a:rPr sz="3200" b="1" dirty="0">
                <a:latin typeface="Arial"/>
                <a:cs typeface="Arial"/>
              </a:rPr>
              <a:t>bucket algorithm shapes bursty  traffic into </a:t>
            </a:r>
            <a:r>
              <a:rPr sz="3200" b="1" spc="-5" dirty="0">
                <a:latin typeface="Arial"/>
                <a:cs typeface="Arial"/>
              </a:rPr>
              <a:t>fixed-rate </a:t>
            </a:r>
            <a:r>
              <a:rPr sz="3200" b="1" dirty="0">
                <a:latin typeface="Arial"/>
                <a:cs typeface="Arial"/>
              </a:rPr>
              <a:t>traffic by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averaging  </a:t>
            </a:r>
            <a:r>
              <a:rPr sz="3200" b="1" dirty="0">
                <a:latin typeface="Arial"/>
                <a:cs typeface="Arial"/>
              </a:rPr>
              <a:t>the data rate. It </a:t>
            </a:r>
            <a:r>
              <a:rPr sz="3200" b="1" spc="-5" dirty="0">
                <a:latin typeface="Arial"/>
                <a:cs typeface="Arial"/>
              </a:rPr>
              <a:t>may drop </a:t>
            </a:r>
            <a:r>
              <a:rPr sz="3200" b="1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packets </a:t>
            </a:r>
            <a:r>
              <a:rPr sz="3200" b="1" dirty="0">
                <a:latin typeface="Arial"/>
                <a:cs typeface="Arial"/>
              </a:rPr>
              <a:t>if  the </a:t>
            </a:r>
            <a:r>
              <a:rPr sz="3200" b="1" spc="-5" dirty="0">
                <a:latin typeface="Arial"/>
                <a:cs typeface="Arial"/>
              </a:rPr>
              <a:t>bucket </a:t>
            </a:r>
            <a:r>
              <a:rPr sz="3200" b="1" dirty="0">
                <a:latin typeface="Arial"/>
                <a:cs typeface="Arial"/>
              </a:rPr>
              <a:t>is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full.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81200" y="1447801"/>
            <a:ext cx="1143000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93442" y="1468577"/>
            <a:ext cx="716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Note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546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27954" y="6448280"/>
            <a:ext cx="7753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88900">
                <a:lnSpc>
                  <a:spcPts val="1410"/>
                </a:lnSpc>
              </a:pPr>
              <a:t>17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461900"/>
            <a:ext cx="54604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>
                <a:latin typeface="Carlito"/>
                <a:cs typeface="Carlito"/>
              </a:rPr>
              <a:t>OSI </a:t>
            </a:r>
            <a:r>
              <a:rPr spc="-20" dirty="0">
                <a:latin typeface="Carlito"/>
                <a:cs typeface="Carlito"/>
              </a:rPr>
              <a:t>Physical</a:t>
            </a:r>
            <a:r>
              <a:rPr spc="-40" dirty="0">
                <a:latin typeface="Carlito"/>
                <a:cs typeface="Carlito"/>
              </a:rPr>
              <a:t> </a:t>
            </a:r>
            <a:r>
              <a:rPr spc="-30" dirty="0">
                <a:latin typeface="Carlito"/>
                <a:cs typeface="Carlito"/>
              </a:rPr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07946"/>
            <a:ext cx="9827260" cy="4076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characteristics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32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interfaces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spcBef>
                <a:spcPts val="8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32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rate</a:t>
            </a:r>
            <a:r>
              <a:rPr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sz="32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topology.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sz="32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3247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40" y="336549"/>
            <a:ext cx="5383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0" spc="-5" dirty="0">
                <a:latin typeface="Tahoma"/>
                <a:cs typeface="Tahoma"/>
              </a:rPr>
              <a:t>Token Bucket</a:t>
            </a:r>
            <a:r>
              <a:rPr sz="4000" b="0" spc="-25" dirty="0">
                <a:latin typeface="Tahoma"/>
                <a:cs typeface="Tahoma"/>
              </a:rPr>
              <a:t> </a:t>
            </a:r>
            <a:r>
              <a:rPr sz="4000" b="0" spc="-5" dirty="0">
                <a:latin typeface="Tahoma"/>
                <a:cs typeface="Tahoma"/>
              </a:rPr>
              <a:t>Algorithm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399539" y="1806677"/>
            <a:ext cx="10440923" cy="387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 indent="-343535">
              <a:lnSpc>
                <a:spcPts val="2740"/>
              </a:lnSpc>
              <a:spcBef>
                <a:spcPts val="1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7505" algn="l"/>
                <a:tab pos="358140" algn="l"/>
              </a:tabLst>
            </a:pPr>
            <a:r>
              <a:rPr dirty="0"/>
              <a:t>In</a:t>
            </a:r>
            <a:r>
              <a:rPr spc="100" dirty="0"/>
              <a:t> </a:t>
            </a:r>
            <a:r>
              <a:rPr spc="-5" dirty="0"/>
              <a:t>contrast</a:t>
            </a:r>
            <a:r>
              <a:rPr spc="90" dirty="0"/>
              <a:t> </a:t>
            </a:r>
            <a:r>
              <a:rPr spc="-5" dirty="0"/>
              <a:t>to</a:t>
            </a:r>
            <a:r>
              <a:rPr spc="105" dirty="0"/>
              <a:t> </a:t>
            </a:r>
            <a:r>
              <a:rPr spc="-5" dirty="0"/>
              <a:t>the</a:t>
            </a:r>
            <a:r>
              <a:rPr spc="105" dirty="0"/>
              <a:t> </a:t>
            </a:r>
            <a:r>
              <a:rPr spc="-5" dirty="0"/>
              <a:t>LB,</a:t>
            </a:r>
            <a:r>
              <a:rPr spc="85" dirty="0"/>
              <a:t> </a:t>
            </a:r>
            <a:r>
              <a:rPr spc="-5" dirty="0"/>
              <a:t>the</a:t>
            </a:r>
            <a:r>
              <a:rPr spc="105" dirty="0"/>
              <a:t> </a:t>
            </a:r>
            <a:r>
              <a:rPr dirty="0"/>
              <a:t>Token</a:t>
            </a:r>
            <a:r>
              <a:rPr spc="85" dirty="0"/>
              <a:t> </a:t>
            </a:r>
            <a:r>
              <a:rPr spc="-5" dirty="0"/>
              <a:t>Bucket</a:t>
            </a:r>
            <a:r>
              <a:rPr spc="105" dirty="0"/>
              <a:t> </a:t>
            </a:r>
            <a:r>
              <a:rPr spc="-5" dirty="0"/>
              <a:t>Algorithm,</a:t>
            </a:r>
            <a:r>
              <a:rPr spc="100" dirty="0"/>
              <a:t> </a:t>
            </a:r>
            <a:r>
              <a:rPr dirty="0"/>
              <a:t>allows</a:t>
            </a:r>
          </a:p>
          <a:p>
            <a:pPr marL="357505">
              <a:lnSpc>
                <a:spcPts val="2740"/>
              </a:lnSpc>
            </a:pPr>
            <a:r>
              <a:rPr dirty="0"/>
              <a:t>the output rate to vary, depending on the size of the</a:t>
            </a:r>
            <a:r>
              <a:rPr spc="-180" dirty="0"/>
              <a:t> </a:t>
            </a:r>
            <a:r>
              <a:rPr dirty="0"/>
              <a:t>burst.</a:t>
            </a:r>
          </a:p>
          <a:p>
            <a:pPr marL="1905">
              <a:spcBef>
                <a:spcPts val="45"/>
              </a:spcBef>
            </a:pPr>
            <a:endParaRPr sz="3250"/>
          </a:p>
          <a:p>
            <a:pPr marL="357505" marR="5080" indent="-343535">
              <a:lnSpc>
                <a:spcPts val="2590"/>
              </a:lnSpc>
              <a:spcBef>
                <a:spcPts val="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7505" algn="l"/>
                <a:tab pos="358140" algn="l"/>
                <a:tab pos="6178550" algn="l"/>
              </a:tabLst>
            </a:pPr>
            <a:r>
              <a:rPr dirty="0"/>
              <a:t>In the </a:t>
            </a:r>
            <a:r>
              <a:rPr spc="-5" dirty="0"/>
              <a:t>TB algorithm, </a:t>
            </a:r>
            <a:r>
              <a:rPr dirty="0"/>
              <a:t>the bucket </a:t>
            </a:r>
            <a:r>
              <a:rPr spc="185" dirty="0"/>
              <a:t> </a:t>
            </a:r>
            <a:r>
              <a:rPr spc="-5" dirty="0"/>
              <a:t>holds</a:t>
            </a:r>
            <a:r>
              <a:rPr spc="140" dirty="0"/>
              <a:t> </a:t>
            </a:r>
            <a:r>
              <a:rPr spc="-5" dirty="0"/>
              <a:t>tokens.	</a:t>
            </a:r>
            <a:r>
              <a:rPr spc="-10" dirty="0"/>
              <a:t>To </a:t>
            </a:r>
            <a:r>
              <a:rPr spc="-5" dirty="0"/>
              <a:t>transmit  </a:t>
            </a:r>
            <a:r>
              <a:rPr dirty="0"/>
              <a:t>a packet, the host </a:t>
            </a:r>
            <a:r>
              <a:rPr spc="-10" dirty="0"/>
              <a:t>must </a:t>
            </a:r>
            <a:r>
              <a:rPr dirty="0"/>
              <a:t>capture and destroy one</a:t>
            </a:r>
            <a:r>
              <a:rPr spc="-105" dirty="0"/>
              <a:t> </a:t>
            </a:r>
            <a:r>
              <a:rPr dirty="0"/>
              <a:t>token.</a:t>
            </a:r>
          </a:p>
          <a:p>
            <a:pPr marL="1905">
              <a:buClr>
                <a:srgbClr val="3333CC"/>
              </a:buClr>
              <a:buFont typeface="Wingdings"/>
              <a:buChar char=""/>
            </a:pPr>
            <a:endParaRPr sz="3250"/>
          </a:p>
          <a:p>
            <a:pPr marL="357505" marR="5080" indent="-343535">
              <a:lnSpc>
                <a:spcPts val="2600"/>
              </a:lnSpc>
              <a:spcBef>
                <a:spcPts val="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7505" algn="l"/>
                <a:tab pos="358140" algn="l"/>
              </a:tabLst>
            </a:pPr>
            <a:r>
              <a:rPr dirty="0"/>
              <a:t>Tokens are </a:t>
            </a:r>
            <a:r>
              <a:rPr spc="-5" dirty="0"/>
              <a:t>generated </a:t>
            </a:r>
            <a:r>
              <a:rPr spc="-10" dirty="0"/>
              <a:t>by </a:t>
            </a:r>
            <a:r>
              <a:rPr dirty="0"/>
              <a:t>a </a:t>
            </a:r>
            <a:r>
              <a:rPr spc="-5" dirty="0"/>
              <a:t>clock </a:t>
            </a:r>
            <a:r>
              <a:rPr dirty="0"/>
              <a:t>at the </a:t>
            </a:r>
            <a:r>
              <a:rPr spc="-5" dirty="0"/>
              <a:t>rate </a:t>
            </a:r>
            <a:r>
              <a:rPr dirty="0"/>
              <a:t>of one token  every </a:t>
            </a:r>
            <a:r>
              <a:rPr spc="-5" dirty="0">
                <a:latin typeface="Symbol"/>
                <a:cs typeface="Symbol"/>
              </a:rPr>
              <a:t></a:t>
            </a:r>
            <a:r>
              <a:rPr spc="-5" dirty="0"/>
              <a:t>t</a:t>
            </a:r>
            <a:r>
              <a:rPr spc="-25" dirty="0"/>
              <a:t> </a:t>
            </a:r>
            <a:r>
              <a:rPr dirty="0"/>
              <a:t>sec.</a:t>
            </a:r>
          </a:p>
          <a:p>
            <a:pPr marL="1905">
              <a:buClr>
                <a:srgbClr val="3333CC"/>
              </a:buClr>
              <a:buFont typeface="Wingdings"/>
              <a:buChar char=""/>
            </a:pPr>
            <a:endParaRPr sz="3250"/>
          </a:p>
          <a:p>
            <a:pPr marL="357505" marR="5715" indent="-343535">
              <a:lnSpc>
                <a:spcPts val="2590"/>
              </a:lnSpc>
              <a:buClr>
                <a:srgbClr val="3333CC"/>
              </a:buClr>
              <a:buSzPct val="60416"/>
              <a:buFont typeface="Wingdings"/>
              <a:buChar char=""/>
              <a:tabLst>
                <a:tab pos="357505" algn="l"/>
                <a:tab pos="358140" algn="l"/>
              </a:tabLst>
            </a:pPr>
            <a:r>
              <a:rPr dirty="0"/>
              <a:t>Idle </a:t>
            </a:r>
            <a:r>
              <a:rPr spc="-5" dirty="0"/>
              <a:t>hosts can capture and </a:t>
            </a:r>
            <a:r>
              <a:rPr dirty="0"/>
              <a:t>save up </a:t>
            </a:r>
            <a:r>
              <a:rPr spc="-5" dirty="0"/>
              <a:t>tokens </a:t>
            </a:r>
            <a:r>
              <a:rPr dirty="0"/>
              <a:t>(up </a:t>
            </a:r>
            <a:r>
              <a:rPr spc="-5" dirty="0"/>
              <a:t>to the max.  </a:t>
            </a:r>
            <a:r>
              <a:rPr dirty="0"/>
              <a:t>size of the bucket) in order to send larger </a:t>
            </a:r>
            <a:r>
              <a:rPr spc="-5" dirty="0"/>
              <a:t>bursts</a:t>
            </a:r>
            <a:r>
              <a:rPr spc="-105" dirty="0"/>
              <a:t> </a:t>
            </a:r>
            <a:r>
              <a:rPr dirty="0"/>
              <a:t>later.</a:t>
            </a:r>
          </a:p>
        </p:txBody>
      </p:sp>
    </p:spTree>
    <p:extLst>
      <p:ext uri="{BB962C8B-B14F-4D97-AF65-F5344CB8AC3E}">
        <p14:creationId xmlns:p14="http://schemas.microsoft.com/office/powerpoint/2010/main" val="168274607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740" y="335026"/>
            <a:ext cx="5761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dirty="0">
                <a:solidFill>
                  <a:srgbClr val="333399"/>
                </a:solidFill>
                <a:latin typeface="Tahoma"/>
                <a:cs typeface="Tahoma"/>
              </a:rPr>
              <a:t>The Token Bucket</a:t>
            </a:r>
            <a:r>
              <a:rPr sz="3600" spc="-2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3600" spc="-5" dirty="0">
                <a:solidFill>
                  <a:srgbClr val="333399"/>
                </a:solidFill>
                <a:latin typeface="Tahoma"/>
                <a:cs typeface="Tahoma"/>
              </a:rPr>
              <a:t>Algorithm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6853" y="6116829"/>
            <a:ext cx="1965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CF00"/>
                </a:solidFill>
                <a:latin typeface="Tahoma"/>
                <a:cs typeface="Tahoma"/>
              </a:rPr>
              <a:t>(a)</a:t>
            </a:r>
            <a:r>
              <a:rPr sz="3200" spc="-65" dirty="0">
                <a:solidFill>
                  <a:srgbClr val="FFCF00"/>
                </a:solidFill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Before.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9540" y="6116829"/>
            <a:ext cx="1938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29640" algn="l"/>
              </a:tabLst>
            </a:pPr>
            <a:r>
              <a:rPr sz="3200" dirty="0">
                <a:solidFill>
                  <a:srgbClr val="FFCF00"/>
                </a:solidFill>
                <a:latin typeface="Tahoma"/>
                <a:cs typeface="Tahoma"/>
              </a:rPr>
              <a:t>(b)	</a:t>
            </a:r>
            <a:r>
              <a:rPr sz="3200" dirty="0">
                <a:latin typeface="Tahoma"/>
                <a:cs typeface="Tahoma"/>
              </a:rPr>
              <a:t>After.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2034" y="2777490"/>
            <a:ext cx="838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10" dirty="0">
                <a:latin typeface="Arial"/>
                <a:cs typeface="Arial"/>
              </a:rPr>
              <a:t>5</a:t>
            </a:r>
            <a:r>
              <a:rPr sz="3200" b="1" dirty="0">
                <a:latin typeface="Arial"/>
                <a:cs typeface="Arial"/>
              </a:rPr>
              <a:t>-</a:t>
            </a:r>
            <a:r>
              <a:rPr sz="3200" b="1" spc="-10" dirty="0">
                <a:latin typeface="Arial"/>
                <a:cs typeface="Arial"/>
              </a:rPr>
              <a:t>34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0400" y="1219200"/>
            <a:ext cx="6172200" cy="4474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1631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200" y="1"/>
            <a:ext cx="8594090" cy="1053465"/>
            <a:chOff x="76200" y="0"/>
            <a:chExt cx="8594090" cy="1053465"/>
          </a:xfrm>
        </p:grpSpPr>
        <p:sp>
          <p:nvSpPr>
            <p:cNvPr id="3" name="object 3"/>
            <p:cNvSpPr/>
            <p:nvPr/>
          </p:nvSpPr>
          <p:spPr>
            <a:xfrm>
              <a:off x="367284" y="108204"/>
              <a:ext cx="437515" cy="474345"/>
            </a:xfrm>
            <a:custGeom>
              <a:avLst/>
              <a:gdLst/>
              <a:ahLst/>
              <a:cxnLst/>
              <a:rect l="l" t="t" r="r" b="b"/>
              <a:pathLst>
                <a:path w="437515" h="474345">
                  <a:moveTo>
                    <a:pt x="437388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37388" y="473963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9808" y="108204"/>
              <a:ext cx="327660" cy="473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0727" y="530351"/>
              <a:ext cx="422275" cy="474345"/>
            </a:xfrm>
            <a:custGeom>
              <a:avLst/>
              <a:gdLst/>
              <a:ahLst/>
              <a:cxnLst/>
              <a:rect l="l" t="t" r="r" b="b"/>
              <a:pathLst>
                <a:path w="422275" h="474344">
                  <a:moveTo>
                    <a:pt x="422147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422147" y="473963"/>
                  </a:lnTo>
                  <a:lnTo>
                    <a:pt x="422147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1059" y="530351"/>
              <a:ext cx="367284" cy="473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00" y="457200"/>
              <a:ext cx="560832" cy="4221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1708" y="0"/>
              <a:ext cx="32384" cy="1053465"/>
            </a:xfrm>
            <a:custGeom>
              <a:avLst/>
              <a:gdLst/>
              <a:ahLst/>
              <a:cxnLst/>
              <a:rect l="l" t="t" r="r" b="b"/>
              <a:pathLst>
                <a:path w="32384" h="1053465">
                  <a:moveTo>
                    <a:pt x="320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32004" y="1053084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3484" y="533400"/>
              <a:ext cx="8226552" cy="320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981200" y="26670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7620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2723" y="38862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7620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19300" y="2758440"/>
            <a:ext cx="8077200" cy="1020151"/>
          </a:xfrm>
          <a:prstGeom prst="rect">
            <a:avLst/>
          </a:prstGeom>
          <a:solidFill>
            <a:srgbClr val="99FF33"/>
          </a:solidFill>
        </p:spPr>
        <p:txBody>
          <a:bodyPr vert="horz" wrap="square" lIns="0" tIns="34925" rIns="0" bIns="0" rtlCol="0">
            <a:spAutoFit/>
          </a:bodyPr>
          <a:lstStyle/>
          <a:p>
            <a:pPr marL="1464945" marR="154305" indent="-1303020">
              <a:spcBef>
                <a:spcPts val="275"/>
              </a:spcBef>
            </a:pPr>
            <a:r>
              <a:rPr sz="3200" b="1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token bucket </a:t>
            </a:r>
            <a:r>
              <a:rPr sz="3200" b="1" dirty="0">
                <a:latin typeface="Arial"/>
                <a:cs typeface="Arial"/>
              </a:rPr>
              <a:t>allows bursty traffic</a:t>
            </a:r>
            <a:r>
              <a:rPr sz="3200" b="1" spc="-19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at  a </a:t>
            </a:r>
            <a:r>
              <a:rPr sz="3200" b="1" spc="-5" dirty="0">
                <a:latin typeface="Arial"/>
                <a:cs typeface="Arial"/>
              </a:rPr>
              <a:t>regulated maximum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rate.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81200" y="1981201"/>
            <a:ext cx="1143000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93443" y="2002662"/>
            <a:ext cx="715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Note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40183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741" y="834898"/>
            <a:ext cx="142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Token</a:t>
            </a:r>
            <a:r>
              <a:rPr sz="2000"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bucket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6248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1059" y="1652144"/>
            <a:ext cx="7375073" cy="43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79353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41" y="375284"/>
            <a:ext cx="6983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Leaky Bucket </a:t>
            </a:r>
            <a:r>
              <a:rPr spc="5" dirty="0"/>
              <a:t>vs </a:t>
            </a:r>
            <a:r>
              <a:rPr spc="-5" dirty="0"/>
              <a:t>Token</a:t>
            </a:r>
            <a:r>
              <a:rPr spc="-35" dirty="0"/>
              <a:t> </a:t>
            </a:r>
            <a:r>
              <a:rPr spc="-5" dirty="0"/>
              <a:t>Bucket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8541" y="1561337"/>
            <a:ext cx="7693659" cy="39256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265" marR="6985" indent="-457200">
              <a:lnSpc>
                <a:spcPts val="3020"/>
              </a:lnSpc>
              <a:buClr>
                <a:srgbClr val="3333CC"/>
              </a:buClr>
              <a:buSzPct val="58928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With </a:t>
            </a:r>
            <a:r>
              <a:rPr sz="2800" spc="-10" dirty="0">
                <a:latin typeface="Times New Roman"/>
                <a:cs typeface="Times New Roman"/>
              </a:rPr>
              <a:t>TB, </a:t>
            </a:r>
            <a:r>
              <a:rPr sz="2800" spc="-5" dirty="0">
                <a:latin typeface="Times New Roman"/>
                <a:cs typeface="Times New Roman"/>
              </a:rPr>
              <a:t>a packet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only be </a:t>
            </a:r>
            <a:r>
              <a:rPr sz="2800" spc="-5" dirty="0">
                <a:latin typeface="Times New Roman"/>
                <a:cs typeface="Times New Roman"/>
              </a:rPr>
              <a:t>transmitted if there  are enough tokens to cover its length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bytes.</a:t>
            </a:r>
          </a:p>
          <a:p>
            <a:pPr marL="571500" indent="-571500">
              <a:spcBef>
                <a:spcPts val="20"/>
              </a:spcBef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sz="3750" dirty="0">
              <a:latin typeface="Times New Roman"/>
              <a:cs typeface="Times New Roman"/>
            </a:endParaRPr>
          </a:p>
          <a:p>
            <a:pPr marL="469265" marR="5080" indent="-457200" algn="just">
              <a:lnSpc>
                <a:spcPct val="90000"/>
              </a:lnSpc>
              <a:buClr>
                <a:srgbClr val="3333CC"/>
              </a:buClr>
              <a:buSzPct val="58928"/>
              <a:buFont typeface="Wingdings" panose="05000000000000000000" pitchFamily="2" charset="2"/>
              <a:buChar char="§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LB </a:t>
            </a:r>
            <a:r>
              <a:rPr sz="2800" spc="-5" dirty="0">
                <a:latin typeface="Times New Roman"/>
                <a:cs typeface="Times New Roman"/>
              </a:rPr>
              <a:t>sends packets </a:t>
            </a:r>
            <a:r>
              <a:rPr sz="2800" spc="-10" dirty="0">
                <a:latin typeface="Times New Roman"/>
                <a:cs typeface="Times New Roman"/>
              </a:rPr>
              <a:t>at an </a:t>
            </a:r>
            <a:r>
              <a:rPr sz="2800" spc="-5" dirty="0">
                <a:latin typeface="Times New Roman"/>
                <a:cs typeface="Times New Roman"/>
              </a:rPr>
              <a:t>average rate. </a:t>
            </a:r>
            <a:r>
              <a:rPr sz="2800" spc="-10" dirty="0">
                <a:latin typeface="Times New Roman"/>
                <a:cs typeface="Times New Roman"/>
              </a:rPr>
              <a:t>TB </a:t>
            </a:r>
            <a:r>
              <a:rPr sz="2800" spc="-5" dirty="0">
                <a:latin typeface="Times New Roman"/>
                <a:cs typeface="Times New Roman"/>
              </a:rPr>
              <a:t>allows </a:t>
            </a:r>
            <a:r>
              <a:rPr sz="2800" dirty="0">
                <a:latin typeface="Times New Roman"/>
                <a:cs typeface="Times New Roman"/>
              </a:rPr>
              <a:t>for  </a:t>
            </a:r>
            <a:r>
              <a:rPr sz="2800" spc="-5" dirty="0">
                <a:latin typeface="Times New Roman"/>
                <a:cs typeface="Times New Roman"/>
              </a:rPr>
              <a:t>large bursts </a:t>
            </a: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10" dirty="0">
                <a:latin typeface="Times New Roman"/>
                <a:cs typeface="Times New Roman"/>
              </a:rPr>
              <a:t>sent </a:t>
            </a:r>
            <a:r>
              <a:rPr sz="2800" spc="-5" dirty="0">
                <a:latin typeface="Times New Roman"/>
                <a:cs typeface="Times New Roman"/>
              </a:rPr>
              <a:t>faster </a:t>
            </a:r>
            <a:r>
              <a:rPr sz="2800" dirty="0">
                <a:latin typeface="Times New Roman"/>
                <a:cs typeface="Times New Roman"/>
              </a:rPr>
              <a:t>by </a:t>
            </a:r>
            <a:r>
              <a:rPr sz="2800" spc="-5" dirty="0">
                <a:latin typeface="Times New Roman"/>
                <a:cs typeface="Times New Roman"/>
              </a:rPr>
              <a:t>speeding </a:t>
            </a:r>
            <a:r>
              <a:rPr sz="2800" dirty="0">
                <a:latin typeface="Times New Roman"/>
                <a:cs typeface="Times New Roman"/>
              </a:rPr>
              <a:t>up 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dirty="0">
                <a:latin typeface="Times New Roman"/>
                <a:cs typeface="Times New Roman"/>
              </a:rPr>
              <a:t>output.</a:t>
            </a:r>
          </a:p>
          <a:p>
            <a:pPr marL="571500" indent="-571500">
              <a:spcBef>
                <a:spcPts val="45"/>
              </a:spcBef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sz="3800" dirty="0">
              <a:latin typeface="Times New Roman"/>
              <a:cs typeface="Times New Roman"/>
            </a:endParaRPr>
          </a:p>
          <a:p>
            <a:pPr marL="469265" marR="6985" indent="-457200">
              <a:lnSpc>
                <a:spcPts val="3020"/>
              </a:lnSpc>
              <a:buClr>
                <a:srgbClr val="3333CC"/>
              </a:buClr>
              <a:buSzPct val="58928"/>
              <a:buFont typeface="Wingdings" panose="05000000000000000000" pitchFamily="2" charset="2"/>
              <a:buChar char="§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TB </a:t>
            </a:r>
            <a:r>
              <a:rPr sz="2800" spc="-5" dirty="0">
                <a:latin typeface="Times New Roman"/>
                <a:cs typeface="Times New Roman"/>
              </a:rPr>
              <a:t>allows </a:t>
            </a:r>
            <a:r>
              <a:rPr sz="2800" dirty="0">
                <a:latin typeface="Times New Roman"/>
                <a:cs typeface="Times New Roman"/>
              </a:rPr>
              <a:t>saving </a:t>
            </a:r>
            <a:r>
              <a:rPr sz="2800" spc="-10" dirty="0">
                <a:latin typeface="Times New Roman"/>
                <a:cs typeface="Times New Roman"/>
              </a:rPr>
              <a:t>up </a:t>
            </a:r>
            <a:r>
              <a:rPr sz="2800" spc="-5" dirty="0">
                <a:latin typeface="Times New Roman"/>
                <a:cs typeface="Times New Roman"/>
              </a:rPr>
              <a:t>tokens (permissions) to send  large </a:t>
            </a:r>
            <a:r>
              <a:rPr sz="2800" dirty="0">
                <a:latin typeface="Times New Roman"/>
                <a:cs typeface="Times New Roman"/>
              </a:rPr>
              <a:t>bursts. </a:t>
            </a:r>
            <a:r>
              <a:rPr sz="2800" spc="-10" dirty="0">
                <a:latin typeface="Times New Roman"/>
                <a:cs typeface="Times New Roman"/>
              </a:rPr>
              <a:t>LB </a:t>
            </a:r>
            <a:r>
              <a:rPr sz="2800" dirty="0">
                <a:latin typeface="Times New Roman"/>
                <a:cs typeface="Times New Roman"/>
              </a:rPr>
              <a:t>does </a:t>
            </a:r>
            <a:r>
              <a:rPr sz="2800" spc="-5" dirty="0">
                <a:latin typeface="Times New Roman"/>
                <a:cs typeface="Times New Roman"/>
              </a:rPr>
              <a:t>not allow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saving.</a:t>
            </a:r>
          </a:p>
        </p:txBody>
      </p:sp>
    </p:spTree>
    <p:extLst>
      <p:ext uri="{BB962C8B-B14F-4D97-AF65-F5344CB8AC3E}">
        <p14:creationId xmlns:p14="http://schemas.microsoft.com/office/powerpoint/2010/main" val="417800728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6252"/>
            <a:ext cx="3790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Gothic Uralic"/>
                <a:cs typeface="Gothic Uralic"/>
              </a:rPr>
              <a:t>Reference</a:t>
            </a:r>
            <a:r>
              <a:rPr b="0" spc="-50" dirty="0">
                <a:latin typeface="Gothic Uralic"/>
                <a:cs typeface="Gothic Uralic"/>
              </a:rPr>
              <a:t> </a:t>
            </a:r>
            <a:r>
              <a:rPr b="0" spc="-5" dirty="0">
                <a:latin typeface="Gothic Uralic"/>
                <a:cs typeface="Gothic Uralic"/>
              </a:rPr>
              <a:t>books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9561" y="1570482"/>
            <a:ext cx="9498965" cy="340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01065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1.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Behrouz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A Forouzan,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Firouz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Mosharraf, “Computer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Networks: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top </a:t>
            </a:r>
            <a:r>
              <a:rPr sz="1800" spc="-15" dirty="0">
                <a:solidFill>
                  <a:srgbClr val="404040"/>
                </a:solidFill>
                <a:latin typeface="Gothic Uralic"/>
                <a:cs typeface="Gothic Uralic"/>
              </a:rPr>
              <a:t>down 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Approach”,</a:t>
            </a:r>
            <a:endParaRPr sz="1800">
              <a:latin typeface="Gothic Uralic"/>
              <a:cs typeface="Gothic Uralic"/>
            </a:endParaRPr>
          </a:p>
          <a:p>
            <a:pPr marL="355600" marR="941705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2. James F Kurose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and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Keith W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Ross, “Computer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Networking: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Top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- </a:t>
            </a:r>
            <a:r>
              <a:rPr sz="1800" spc="-15" dirty="0">
                <a:solidFill>
                  <a:srgbClr val="404040"/>
                </a:solidFill>
                <a:latin typeface="Gothic Uralic"/>
                <a:cs typeface="Gothic Uralic"/>
              </a:rPr>
              <a:t>Down 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Approach”,</a:t>
            </a:r>
            <a:endParaRPr sz="1800">
              <a:latin typeface="Gothic Uralic"/>
              <a:cs typeface="Gothic Uralic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3. </a:t>
            </a:r>
            <a:r>
              <a:rPr sz="1800" spc="5" dirty="0">
                <a:solidFill>
                  <a:srgbClr val="404040"/>
                </a:solidFill>
                <a:latin typeface="Gothic Uralic"/>
                <a:cs typeface="Gothic Uralic"/>
              </a:rPr>
              <a:t>Kevin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R.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Fall, </a:t>
            </a:r>
            <a:r>
              <a:rPr sz="1800" spc="-25" dirty="0">
                <a:solidFill>
                  <a:srgbClr val="404040"/>
                </a:solidFill>
                <a:latin typeface="Gothic Uralic"/>
                <a:cs typeface="Gothic Uralic"/>
              </a:rPr>
              <a:t>W.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Richard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Stevens,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“TCP/IP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Illustrated, Volume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1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-The</a:t>
            </a:r>
            <a:r>
              <a:rPr sz="1800" spc="114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Protocols”,</a:t>
            </a:r>
            <a:endParaRPr sz="1800">
              <a:latin typeface="Gothic Uralic"/>
              <a:cs typeface="Gothic Uralic"/>
            </a:endParaRPr>
          </a:p>
          <a:p>
            <a:pPr marL="355600" marR="843915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4. Larry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Peterson,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Bruce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Davie,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“Computer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Networks,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systems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Approach”,  Morgan</a:t>
            </a:r>
            <a:endParaRPr sz="1800">
              <a:latin typeface="Gothic Uralic"/>
              <a:cs typeface="Gothic Uralic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5.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Uyless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Black, “Computer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Networks: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Protocols, Standards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and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Interface”,</a:t>
            </a:r>
            <a:r>
              <a:rPr sz="1800" spc="285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Prentice</a:t>
            </a:r>
            <a:endParaRPr sz="1800">
              <a:latin typeface="Gothic Uralic"/>
              <a:cs typeface="Gothic Uralic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Hall</a:t>
            </a:r>
            <a:endParaRPr sz="1800">
              <a:latin typeface="Gothic Uralic"/>
              <a:cs typeface="Gothic Uralic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6.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William Stallings,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“Foundations of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Modern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Networking: SDN, NFV, QoE, </a:t>
            </a:r>
            <a:r>
              <a:rPr sz="1800" spc="5" dirty="0">
                <a:solidFill>
                  <a:srgbClr val="404040"/>
                </a:solidFill>
                <a:latin typeface="Gothic Uralic"/>
                <a:cs typeface="Gothic Uralic"/>
              </a:rPr>
              <a:t>IoT</a:t>
            </a:r>
            <a:r>
              <a:rPr sz="1800" spc="5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"</a:t>
            </a:r>
            <a:endParaRPr sz="1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192150"/>
            <a:ext cx="5236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10" dirty="0">
                <a:latin typeface="Carlito"/>
                <a:cs typeface="Carlito"/>
              </a:rPr>
              <a:t>OSI </a:t>
            </a:r>
            <a:r>
              <a:rPr sz="4000" spc="-20" dirty="0">
                <a:latin typeface="Carlito"/>
                <a:cs typeface="Carlito"/>
              </a:rPr>
              <a:t>:Physical</a:t>
            </a:r>
            <a:r>
              <a:rPr sz="4000" spc="-35" dirty="0">
                <a:latin typeface="Carlito"/>
                <a:cs typeface="Carlito"/>
              </a:rPr>
              <a:t> </a:t>
            </a:r>
            <a:r>
              <a:rPr sz="4000" spc="-30" dirty="0">
                <a:latin typeface="Carlito"/>
                <a:cs typeface="Carlito"/>
              </a:rPr>
              <a:t>Layer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1563066"/>
            <a:ext cx="10591799" cy="345389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1209040" indent="-343535">
              <a:lnSpc>
                <a:spcPts val="3240"/>
              </a:lnSpc>
              <a:spcBef>
                <a:spcPts val="509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layer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concerned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5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48895" indent="-343535">
              <a:lnSpc>
                <a:spcPct val="909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characteristics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interfaces 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layer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the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media. It also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of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"/>
              </a:spcBef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3535" algn="just">
              <a:lnSpc>
                <a:spcPts val="238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consists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stream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 (sequence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0s 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1s)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interpretation.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transmitted, bits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encoded into signals . The physical layer  defines the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(how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0s and 1s are changed to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44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27954" y="6448280"/>
            <a:ext cx="7753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19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192150"/>
            <a:ext cx="5236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10" dirty="0">
                <a:latin typeface="Carlito"/>
                <a:cs typeface="Carlito"/>
              </a:rPr>
              <a:t>OSI </a:t>
            </a:r>
            <a:r>
              <a:rPr sz="4000" spc="-20" dirty="0">
                <a:latin typeface="Carlito"/>
                <a:cs typeface="Carlito"/>
              </a:rPr>
              <a:t>:Physical</a:t>
            </a:r>
            <a:r>
              <a:rPr sz="4000" spc="-35" dirty="0">
                <a:latin typeface="Carlito"/>
                <a:cs typeface="Carlito"/>
              </a:rPr>
              <a:t> </a:t>
            </a:r>
            <a:r>
              <a:rPr sz="4000" spc="-30" dirty="0">
                <a:latin typeface="Carlito"/>
                <a:cs typeface="Carlito"/>
              </a:rPr>
              <a:t>Layer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2089531"/>
            <a:ext cx="8073390" cy="35744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Data </a:t>
            </a:r>
            <a:r>
              <a:rPr sz="2400" b="1" spc="-25" dirty="0">
                <a:solidFill>
                  <a:srgbClr val="C00000"/>
                </a:solidFill>
                <a:latin typeface="Carlito"/>
                <a:cs typeface="Carlito"/>
              </a:rPr>
              <a:t>rate</a:t>
            </a:r>
            <a:r>
              <a:rPr sz="2400" spc="-25" dirty="0">
                <a:latin typeface="Carlito"/>
                <a:cs typeface="Carlito"/>
              </a:rPr>
              <a:t>. </a:t>
            </a:r>
            <a:r>
              <a:rPr sz="2400" spc="-5" dirty="0">
                <a:latin typeface="Carlito"/>
                <a:cs typeface="Carlito"/>
              </a:rPr>
              <a:t>The transmission </a:t>
            </a:r>
            <a:r>
              <a:rPr sz="2400" spc="-25" dirty="0">
                <a:latin typeface="Carlito"/>
                <a:cs typeface="Carlito"/>
              </a:rPr>
              <a:t>rate </a:t>
            </a:r>
            <a:r>
              <a:rPr sz="2400" dirty="0">
                <a:latin typeface="Carlito"/>
                <a:cs typeface="Carlito"/>
              </a:rPr>
              <a:t>- the </a:t>
            </a:r>
            <a:r>
              <a:rPr sz="2400" spc="-5" dirty="0">
                <a:latin typeface="Carlito"/>
                <a:cs typeface="Carlito"/>
              </a:rPr>
              <a:t>number of bits </a:t>
            </a:r>
            <a:r>
              <a:rPr sz="2400" spc="-10" dirty="0">
                <a:latin typeface="Carlito"/>
                <a:cs typeface="Carlito"/>
              </a:rPr>
              <a:t>sent  </a:t>
            </a: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10" dirty="0">
                <a:latin typeface="Carlito"/>
                <a:cs typeface="Carlito"/>
              </a:rPr>
              <a:t>second—is </a:t>
            </a:r>
            <a:r>
              <a:rPr sz="2400" dirty="0">
                <a:latin typeface="Carlito"/>
                <a:cs typeface="Carlito"/>
              </a:rPr>
              <a:t>also </a:t>
            </a:r>
            <a:r>
              <a:rPr sz="2400" spc="-5" dirty="0">
                <a:latin typeface="Carlito"/>
                <a:cs typeface="Carlito"/>
              </a:rPr>
              <a:t>defined </a:t>
            </a:r>
            <a:r>
              <a:rPr sz="2400" spc="-10" dirty="0">
                <a:latin typeface="Carlito"/>
                <a:cs typeface="Carlito"/>
              </a:rPr>
              <a:t>by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physical </a:t>
            </a:r>
            <a:r>
              <a:rPr sz="2400" spc="-50" dirty="0">
                <a:latin typeface="Carlito"/>
                <a:cs typeface="Carlito"/>
              </a:rPr>
              <a:t>layer. </a:t>
            </a:r>
            <a:r>
              <a:rPr sz="2400" spc="-5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other  </a:t>
            </a:r>
            <a:r>
              <a:rPr sz="2400" spc="-15" dirty="0">
                <a:latin typeface="Carlito"/>
                <a:cs typeface="Carlito"/>
              </a:rPr>
              <a:t>words,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20" dirty="0">
                <a:latin typeface="Carlito"/>
                <a:cs typeface="Carlito"/>
              </a:rPr>
              <a:t>physical </a:t>
            </a:r>
            <a:r>
              <a:rPr sz="2400" spc="-15" dirty="0">
                <a:latin typeface="Carlito"/>
                <a:cs typeface="Carlito"/>
              </a:rPr>
              <a:t>layer </a:t>
            </a:r>
            <a:r>
              <a:rPr sz="2400" spc="-10" dirty="0">
                <a:latin typeface="Carlito"/>
                <a:cs typeface="Carlito"/>
              </a:rPr>
              <a:t>defines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duration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bit, </a:t>
            </a:r>
            <a:r>
              <a:rPr sz="2400" dirty="0">
                <a:latin typeface="Carlito"/>
                <a:cs typeface="Carlito"/>
              </a:rPr>
              <a:t>which is  </a:t>
            </a:r>
            <a:r>
              <a:rPr sz="2400" spc="-10" dirty="0">
                <a:latin typeface="Carlito"/>
                <a:cs typeface="Carlito"/>
              </a:rPr>
              <a:t>how </a:t>
            </a:r>
            <a:r>
              <a:rPr sz="2400" dirty="0">
                <a:latin typeface="Carlito"/>
                <a:cs typeface="Carlito"/>
              </a:rPr>
              <a:t>long it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lasts.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sz="2400">
              <a:latin typeface="Carlito"/>
              <a:cs typeface="Carlito"/>
            </a:endParaRPr>
          </a:p>
          <a:p>
            <a:pPr>
              <a:spcBef>
                <a:spcPts val="15"/>
              </a:spcBef>
              <a:buClr>
                <a:srgbClr val="C00000"/>
              </a:buClr>
              <a:buFont typeface="Arial"/>
              <a:buChar char="•"/>
            </a:pPr>
            <a:endParaRPr sz="3250">
              <a:latin typeface="Carlito"/>
              <a:cs typeface="Carlito"/>
            </a:endParaRPr>
          </a:p>
          <a:p>
            <a:pPr marL="355600" marR="5715" indent="-343535" algn="just">
              <a:lnSpc>
                <a:spcPct val="9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Synchronization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bits</a:t>
            </a:r>
            <a:r>
              <a:rPr sz="2400" spc="-5" dirty="0">
                <a:latin typeface="Carlito"/>
                <a:cs typeface="Carlito"/>
              </a:rPr>
              <a:t>. The </a:t>
            </a:r>
            <a:r>
              <a:rPr sz="2400" dirty="0">
                <a:latin typeface="Carlito"/>
                <a:cs typeface="Carlito"/>
              </a:rPr>
              <a:t>sender and </a:t>
            </a:r>
            <a:r>
              <a:rPr sz="2400" spc="-10" dirty="0">
                <a:latin typeface="Carlito"/>
                <a:cs typeface="Carlito"/>
              </a:rPr>
              <a:t>receiver must </a:t>
            </a:r>
            <a:r>
              <a:rPr sz="2400" spc="-5" dirty="0">
                <a:latin typeface="Carlito"/>
                <a:cs typeface="Carlito"/>
              </a:rPr>
              <a:t>not  only use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same bit </a:t>
            </a:r>
            <a:r>
              <a:rPr sz="2400" spc="-30" dirty="0">
                <a:latin typeface="Carlito"/>
                <a:cs typeface="Carlito"/>
              </a:rPr>
              <a:t>rate </a:t>
            </a:r>
            <a:r>
              <a:rPr sz="2400" spc="-5" dirty="0">
                <a:latin typeface="Carlito"/>
                <a:cs typeface="Carlito"/>
              </a:rPr>
              <a:t>but </a:t>
            </a:r>
            <a:r>
              <a:rPr sz="2400" spc="-10" dirty="0">
                <a:latin typeface="Carlito"/>
                <a:cs typeface="Carlito"/>
              </a:rPr>
              <a:t>must </a:t>
            </a:r>
            <a:r>
              <a:rPr sz="2400" dirty="0">
                <a:latin typeface="Carlito"/>
                <a:cs typeface="Carlito"/>
              </a:rPr>
              <a:t>also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5" dirty="0">
                <a:latin typeface="Carlito"/>
                <a:cs typeface="Carlito"/>
              </a:rPr>
              <a:t>synchronized </a:t>
            </a:r>
            <a:r>
              <a:rPr sz="2400" spc="-20" dirty="0">
                <a:latin typeface="Carlito"/>
                <a:cs typeface="Carlito"/>
              </a:rPr>
              <a:t>at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bit level. In other </a:t>
            </a:r>
            <a:r>
              <a:rPr sz="2400" spc="-15" dirty="0">
                <a:latin typeface="Carlito"/>
                <a:cs typeface="Carlito"/>
              </a:rPr>
              <a:t>words,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sender </a:t>
            </a:r>
            <a:r>
              <a:rPr sz="2400" dirty="0">
                <a:latin typeface="Carlito"/>
                <a:cs typeface="Carlito"/>
              </a:rPr>
              <a:t>and the </a:t>
            </a:r>
            <a:r>
              <a:rPr sz="2400" spc="-10" dirty="0">
                <a:latin typeface="Carlito"/>
                <a:cs typeface="Carlito"/>
              </a:rPr>
              <a:t>receiver  </a:t>
            </a:r>
            <a:r>
              <a:rPr sz="2400" spc="-5" dirty="0">
                <a:latin typeface="Carlito"/>
                <a:cs typeface="Carlito"/>
              </a:rPr>
              <a:t>clocks </a:t>
            </a:r>
            <a:r>
              <a:rPr sz="2400" spc="-10" dirty="0">
                <a:latin typeface="Carlito"/>
                <a:cs typeface="Carlito"/>
              </a:rPr>
              <a:t>must </a:t>
            </a:r>
            <a:r>
              <a:rPr sz="2400" spc="-5" dirty="0">
                <a:latin typeface="Carlito"/>
                <a:cs typeface="Carlito"/>
              </a:rPr>
              <a:t>be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synchronized.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93534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6252"/>
            <a:ext cx="6814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Gothic Uralic"/>
                <a:cs typeface="Gothic Uralic"/>
              </a:rPr>
              <a:t>What </a:t>
            </a:r>
            <a:r>
              <a:rPr b="0" spc="-5" dirty="0">
                <a:latin typeface="Gothic Uralic"/>
                <a:cs typeface="Gothic Uralic"/>
              </a:rPr>
              <a:t>is </a:t>
            </a:r>
            <a:r>
              <a:rPr b="0" dirty="0">
                <a:latin typeface="Gothic Uralic"/>
                <a:cs typeface="Gothic Uralic"/>
              </a:rPr>
              <a:t>a </a:t>
            </a:r>
            <a:r>
              <a:rPr b="0" spc="-5" dirty="0">
                <a:latin typeface="Gothic Uralic"/>
                <a:cs typeface="Gothic Uralic"/>
              </a:rPr>
              <a:t>Computer Network</a:t>
            </a:r>
            <a:r>
              <a:rPr b="0" spc="-20" dirty="0">
                <a:latin typeface="Gothic Uralic"/>
                <a:cs typeface="Gothic Uralic"/>
              </a:rPr>
              <a:t> </a:t>
            </a:r>
            <a:r>
              <a:rPr b="0" dirty="0">
                <a:latin typeface="Gothic Uralic"/>
                <a:cs typeface="Gothic Uralic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9710" y="1932559"/>
            <a:ext cx="9832340" cy="234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34645" indent="-342900" algn="just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Gothic Uralic"/>
                <a:cs typeface="Gothic Uralic"/>
              </a:rPr>
              <a:t>Two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or more</a:t>
            </a:r>
            <a:r>
              <a:rPr sz="2400" spc="-5" dirty="0">
                <a:solidFill>
                  <a:srgbClr val="FA4917"/>
                </a:solidFill>
                <a:latin typeface="Gothic Uralic"/>
                <a:cs typeface="Gothic Uralic"/>
              </a:rPr>
              <a:t> </a:t>
            </a:r>
            <a:r>
              <a:rPr sz="2400" u="heavy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Gothic Uralic"/>
                <a:cs typeface="Gothic Uralic"/>
                <a:hlinkClick r:id="rId2"/>
              </a:rPr>
              <a:t>computers</a:t>
            </a:r>
            <a:r>
              <a:rPr sz="2400" dirty="0">
                <a:solidFill>
                  <a:srgbClr val="FA4917"/>
                </a:solidFill>
                <a:latin typeface="Gothic Uralic"/>
                <a:cs typeface="Gothic Uralic"/>
                <a:hlinkClick r:id="rId2"/>
              </a:rPr>
              <a:t>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that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are connected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with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one </a:t>
            </a:r>
            <a:r>
              <a:rPr sz="2400" spc="-100" dirty="0">
                <a:solidFill>
                  <a:srgbClr val="404040"/>
                </a:solidFill>
                <a:latin typeface="Gothic Uralic"/>
                <a:cs typeface="Gothic Uralic"/>
              </a:rPr>
              <a:t>another 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for the purpose of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communicating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data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electronically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and for 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sharing</a:t>
            </a:r>
            <a:r>
              <a:rPr sz="2400" spc="-45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resources.</a:t>
            </a:r>
            <a:endParaRPr sz="2400">
              <a:latin typeface="Gothic Uralic"/>
              <a:cs typeface="Gothic Uralic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A computer, printer,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or any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other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devices capable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of sending </a:t>
            </a:r>
            <a:r>
              <a:rPr sz="2400" spc="-340" dirty="0">
                <a:solidFill>
                  <a:srgbClr val="404040"/>
                </a:solidFill>
                <a:latin typeface="Gothic Uralic"/>
                <a:cs typeface="Gothic Uralic"/>
              </a:rPr>
              <a:t>or 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receiving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the data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can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be connected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through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communication 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channels.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727954" y="6448280"/>
            <a:ext cx="7753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20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192150"/>
            <a:ext cx="5312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10" dirty="0">
                <a:latin typeface="Carlito"/>
                <a:cs typeface="Carlito"/>
              </a:rPr>
              <a:t>OSI </a:t>
            </a:r>
            <a:r>
              <a:rPr sz="4000" spc="-20" dirty="0">
                <a:latin typeface="Carlito"/>
                <a:cs typeface="Carlito"/>
              </a:rPr>
              <a:t>:Physical</a:t>
            </a:r>
            <a:r>
              <a:rPr sz="4000" spc="-35" dirty="0">
                <a:latin typeface="Carlito"/>
                <a:cs typeface="Carlito"/>
              </a:rPr>
              <a:t> </a:t>
            </a:r>
            <a:r>
              <a:rPr sz="4000" spc="-30" dirty="0">
                <a:latin typeface="Carlito"/>
                <a:cs typeface="Carlito"/>
              </a:rPr>
              <a:t>Layer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5000" y="1219200"/>
            <a:ext cx="9906000" cy="3524041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marR="5715" algn="just">
              <a:lnSpc>
                <a:spcPct val="90000"/>
              </a:lnSpc>
              <a:spcBef>
                <a:spcPts val="359"/>
              </a:spcBef>
            </a:pPr>
            <a:r>
              <a:rPr lang="en-IN" sz="2200" b="1" spc="-5" dirty="0" smtClean="0">
                <a:solidFill>
                  <a:srgbClr val="C00000"/>
                </a:solidFill>
                <a:latin typeface="Carlito"/>
                <a:cs typeface="Carlito"/>
              </a:rPr>
              <a:t>Li</a:t>
            </a:r>
            <a:r>
              <a:rPr lang="en-IN" sz="2200" b="1" spc="-15" dirty="0" smtClean="0">
                <a:solidFill>
                  <a:srgbClr val="C00000"/>
                </a:solidFill>
                <a:latin typeface="Carlito"/>
                <a:cs typeface="Carlito"/>
              </a:rPr>
              <a:t>n</a:t>
            </a:r>
            <a:r>
              <a:rPr lang="en-IN" sz="2200" b="1" spc="-5" dirty="0" smtClean="0">
                <a:solidFill>
                  <a:srgbClr val="C00000"/>
                </a:solidFill>
                <a:latin typeface="Carlito"/>
                <a:cs typeface="Carlito"/>
              </a:rPr>
              <a:t>e</a:t>
            </a:r>
            <a:r>
              <a:rPr lang="en-IN" sz="2200" b="1" dirty="0" smtClean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IN" sz="2200" b="1" spc="-10" dirty="0" smtClean="0">
                <a:solidFill>
                  <a:srgbClr val="C00000"/>
                </a:solidFill>
                <a:latin typeface="Carlito"/>
                <a:cs typeface="Carlito"/>
              </a:rPr>
              <a:t>configu</a:t>
            </a:r>
            <a:r>
              <a:rPr lang="en-IN" sz="2200" b="1" spc="-55" dirty="0" smtClean="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r>
              <a:rPr lang="en-IN" sz="2200" b="1" spc="-25" dirty="0" smtClean="0">
                <a:solidFill>
                  <a:srgbClr val="C00000"/>
                </a:solidFill>
                <a:latin typeface="Carlito"/>
                <a:cs typeface="Carlito"/>
              </a:rPr>
              <a:t>a</a:t>
            </a:r>
            <a:r>
              <a:rPr lang="en-IN" sz="2200" b="1" spc="-5" dirty="0" smtClean="0">
                <a:solidFill>
                  <a:srgbClr val="C00000"/>
                </a:solidFill>
                <a:latin typeface="Carlito"/>
                <a:cs typeface="Carlito"/>
              </a:rPr>
              <a:t>tio</a:t>
            </a:r>
            <a:r>
              <a:rPr lang="en-IN" sz="2200" b="1" spc="5" dirty="0" smtClean="0">
                <a:solidFill>
                  <a:srgbClr val="C00000"/>
                </a:solidFill>
                <a:latin typeface="Carlito"/>
                <a:cs typeface="Carlito"/>
              </a:rPr>
              <a:t>n. </a:t>
            </a:r>
            <a:r>
              <a:rPr lang="en-IN" sz="2200" spc="-10" dirty="0" smtClean="0">
                <a:latin typeface="Carlito"/>
                <a:cs typeface="Carlito"/>
              </a:rPr>
              <a:t>The</a:t>
            </a:r>
            <a:r>
              <a:rPr lang="en-IN" sz="2200" dirty="0" smtClean="0">
                <a:latin typeface="Carlito"/>
                <a:cs typeface="Carlito"/>
              </a:rPr>
              <a:t> </a:t>
            </a:r>
            <a:r>
              <a:rPr lang="en-US" sz="2200" spc="-10" dirty="0" smtClean="0">
                <a:latin typeface="Carlito"/>
                <a:cs typeface="Carlito"/>
              </a:rPr>
              <a:t>P</a:t>
            </a:r>
            <a:r>
              <a:rPr lang="en-US" sz="2200" spc="-45" dirty="0" smtClean="0">
                <a:latin typeface="Carlito"/>
                <a:cs typeface="Carlito"/>
              </a:rPr>
              <a:t>h</a:t>
            </a:r>
            <a:r>
              <a:rPr lang="en-US" sz="2200" spc="-30" dirty="0" smtClean="0">
                <a:latin typeface="Carlito"/>
                <a:cs typeface="Carlito"/>
              </a:rPr>
              <a:t>y</a:t>
            </a:r>
            <a:r>
              <a:rPr lang="en-US" sz="2200" spc="-10" dirty="0" smtClean="0">
                <a:latin typeface="Carlito"/>
                <a:cs typeface="Carlito"/>
              </a:rPr>
              <a:t>si</a:t>
            </a:r>
            <a:r>
              <a:rPr lang="en-US" sz="2200" spc="-30" dirty="0" smtClean="0">
                <a:latin typeface="Carlito"/>
                <a:cs typeface="Carlito"/>
              </a:rPr>
              <a:t>c</a:t>
            </a:r>
            <a:r>
              <a:rPr lang="en-US" sz="2200" spc="-5" dirty="0" smtClean="0">
                <a:latin typeface="Carlito"/>
                <a:cs typeface="Carlito"/>
              </a:rPr>
              <a:t>al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spc="-5" dirty="0" smtClean="0">
                <a:latin typeface="Carlito"/>
                <a:cs typeface="Carlito"/>
              </a:rPr>
              <a:t>l</a:t>
            </a:r>
            <a:r>
              <a:rPr lang="en-US" sz="2200" spc="-50" dirty="0" smtClean="0">
                <a:latin typeface="Carlito"/>
                <a:cs typeface="Carlito"/>
              </a:rPr>
              <a:t>a</a:t>
            </a:r>
            <a:r>
              <a:rPr lang="en-US" sz="2200" spc="-30" dirty="0" smtClean="0">
                <a:latin typeface="Carlito"/>
                <a:cs typeface="Carlito"/>
              </a:rPr>
              <a:t>y</a:t>
            </a:r>
            <a:r>
              <a:rPr lang="en-US" sz="2200" spc="-5" dirty="0" smtClean="0">
                <a:latin typeface="Carlito"/>
                <a:cs typeface="Carlito"/>
              </a:rPr>
              <a:t>er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spc="-5" dirty="0" smtClean="0">
                <a:latin typeface="Carlito"/>
                <a:cs typeface="Carlito"/>
              </a:rPr>
              <a:t>is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spc="-35" dirty="0" smtClean="0">
                <a:latin typeface="Carlito"/>
                <a:cs typeface="Carlito"/>
              </a:rPr>
              <a:t>c</a:t>
            </a:r>
            <a:r>
              <a:rPr lang="en-US" sz="2200" spc="-5" dirty="0" smtClean="0">
                <a:latin typeface="Carlito"/>
                <a:cs typeface="Carlito"/>
              </a:rPr>
              <a:t>o</a:t>
            </a:r>
            <a:r>
              <a:rPr lang="en-US" sz="2200" spc="-10" dirty="0" smtClean="0">
                <a:latin typeface="Carlito"/>
                <a:cs typeface="Carlito"/>
              </a:rPr>
              <a:t>ncerne</a:t>
            </a:r>
            <a:r>
              <a:rPr lang="en-US" sz="2200" spc="-5" dirty="0" smtClean="0">
                <a:latin typeface="Carlito"/>
                <a:cs typeface="Carlito"/>
              </a:rPr>
              <a:t>d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spc="-5" dirty="0" smtClean="0">
                <a:latin typeface="Carlito"/>
                <a:cs typeface="Carlito"/>
              </a:rPr>
              <a:t>w</a:t>
            </a:r>
            <a:r>
              <a:rPr lang="en-US" sz="2200" spc="5" dirty="0" smtClean="0">
                <a:latin typeface="Carlito"/>
                <a:cs typeface="Carlito"/>
              </a:rPr>
              <a:t>i</a:t>
            </a:r>
            <a:r>
              <a:rPr lang="en-US" sz="2200" spc="-5" dirty="0" smtClean="0">
                <a:latin typeface="Carlito"/>
                <a:cs typeface="Carlito"/>
              </a:rPr>
              <a:t>th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spc="-5" dirty="0" smtClean="0">
                <a:latin typeface="Carlito"/>
                <a:cs typeface="Carlito"/>
              </a:rPr>
              <a:t>the  </a:t>
            </a:r>
            <a:r>
              <a:rPr lang="en-US" sz="2200" spc="-35" dirty="0" smtClean="0">
                <a:latin typeface="Carlito"/>
                <a:cs typeface="Carlito"/>
              </a:rPr>
              <a:t>c</a:t>
            </a:r>
            <a:r>
              <a:rPr lang="en-US" sz="2200" spc="-5" dirty="0" smtClean="0">
                <a:latin typeface="Carlito"/>
                <a:cs typeface="Carlito"/>
              </a:rPr>
              <a:t>o</a:t>
            </a:r>
            <a:r>
              <a:rPr lang="en-US" sz="2200" spc="-10" dirty="0" smtClean="0">
                <a:latin typeface="Carlito"/>
                <a:cs typeface="Carlito"/>
              </a:rPr>
              <a:t>nne</a:t>
            </a:r>
            <a:r>
              <a:rPr lang="en-US" sz="2200" spc="-15" dirty="0" smtClean="0">
                <a:latin typeface="Carlito"/>
                <a:cs typeface="Carlito"/>
              </a:rPr>
              <a:t>c</a:t>
            </a:r>
            <a:r>
              <a:rPr lang="en-US" sz="2200" spc="-5" dirty="0" smtClean="0">
                <a:latin typeface="Carlito"/>
                <a:cs typeface="Carlito"/>
              </a:rPr>
              <a:t>tion</a:t>
            </a:r>
            <a:r>
              <a:rPr lang="en-US" sz="2200" dirty="0" smtClean="0">
                <a:latin typeface="Carlito"/>
                <a:cs typeface="Carlito"/>
              </a:rPr>
              <a:t> o</a:t>
            </a:r>
            <a:r>
              <a:rPr lang="en-US" sz="2200" spc="-5" dirty="0" smtClean="0">
                <a:latin typeface="Carlito"/>
                <a:cs typeface="Carlito"/>
              </a:rPr>
              <a:t>f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spc="-10" dirty="0" smtClean="0">
                <a:latin typeface="Carlito"/>
                <a:cs typeface="Carlito"/>
              </a:rPr>
              <a:t>d</a:t>
            </a:r>
            <a:r>
              <a:rPr lang="en-US" sz="2200" spc="-25" dirty="0" smtClean="0">
                <a:latin typeface="Carlito"/>
                <a:cs typeface="Carlito"/>
              </a:rPr>
              <a:t>e</a:t>
            </a:r>
            <a:r>
              <a:rPr lang="en-US" sz="2200" spc="-5" dirty="0" smtClean="0">
                <a:latin typeface="Carlito"/>
                <a:cs typeface="Carlito"/>
              </a:rPr>
              <a:t>vices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spc="-35" dirty="0" smtClean="0">
                <a:latin typeface="Carlito"/>
                <a:cs typeface="Carlito"/>
              </a:rPr>
              <a:t>t</a:t>
            </a:r>
            <a:r>
              <a:rPr lang="en-US" sz="2200" spc="-5" dirty="0" smtClean="0">
                <a:latin typeface="Carlito"/>
                <a:cs typeface="Carlito"/>
              </a:rPr>
              <a:t>o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spc="-5" dirty="0" smtClean="0">
                <a:latin typeface="Carlito"/>
                <a:cs typeface="Carlito"/>
              </a:rPr>
              <a:t>the</a:t>
            </a:r>
            <a:r>
              <a:rPr lang="en-US" sz="2200" dirty="0" smtClean="0">
                <a:latin typeface="Carlito"/>
                <a:cs typeface="Carlito"/>
              </a:rPr>
              <a:t> m</a:t>
            </a:r>
            <a:r>
              <a:rPr lang="en-US" sz="2200" spc="-5" dirty="0" smtClean="0">
                <a:latin typeface="Carlito"/>
                <a:cs typeface="Carlito"/>
              </a:rPr>
              <a:t>edia.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spc="-10" dirty="0" smtClean="0">
                <a:latin typeface="Carlito"/>
                <a:cs typeface="Carlito"/>
              </a:rPr>
              <a:t>I</a:t>
            </a:r>
            <a:r>
              <a:rPr lang="en-US" sz="2200" spc="-5" dirty="0" smtClean="0">
                <a:latin typeface="Carlito"/>
                <a:cs typeface="Carlito"/>
              </a:rPr>
              <a:t>n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spc="-5" dirty="0" smtClean="0">
                <a:latin typeface="Carlito"/>
                <a:cs typeface="Carlito"/>
              </a:rPr>
              <a:t>a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lang="en-US" sz="2200" b="1" spc="-5" dirty="0" smtClean="0">
                <a:solidFill>
                  <a:srgbClr val="FF0000"/>
                </a:solidFill>
                <a:latin typeface="Carlito"/>
                <a:cs typeface="Carlito"/>
              </a:rPr>
              <a:t>p</a:t>
            </a:r>
            <a:r>
              <a:rPr lang="en-US" sz="2200" b="1" spc="-15" dirty="0" smtClean="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lang="en-US" sz="2200" b="1" spc="-5" dirty="0" smtClean="0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r>
              <a:rPr lang="en-US" sz="2200" b="1" spc="-20" dirty="0" smtClean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r>
              <a:rPr lang="en-US" sz="2200" b="1" spc="-15" dirty="0" smtClean="0">
                <a:solidFill>
                  <a:srgbClr val="FF0000"/>
                </a:solidFill>
                <a:latin typeface="Carlito"/>
                <a:cs typeface="Carlito"/>
              </a:rPr>
              <a:t>t</a:t>
            </a:r>
            <a:r>
              <a:rPr lang="en-US" sz="2200" b="1" spc="5" dirty="0" smtClean="0">
                <a:solidFill>
                  <a:srgbClr val="FF0000"/>
                </a:solidFill>
                <a:latin typeface="Carlito"/>
                <a:cs typeface="Carlito"/>
              </a:rPr>
              <a:t>-</a:t>
            </a:r>
            <a:r>
              <a:rPr lang="en-US" sz="2200" b="1" spc="-35" dirty="0" smtClean="0">
                <a:solidFill>
                  <a:srgbClr val="FF0000"/>
                </a:solidFill>
                <a:latin typeface="Carlito"/>
                <a:cs typeface="Carlito"/>
              </a:rPr>
              <a:t>t</a:t>
            </a:r>
            <a:r>
              <a:rPr lang="en-US" sz="2200" b="1" dirty="0" smtClean="0">
                <a:solidFill>
                  <a:srgbClr val="FF0000"/>
                </a:solidFill>
                <a:latin typeface="Carlito"/>
                <a:cs typeface="Carlito"/>
              </a:rPr>
              <a:t>o</a:t>
            </a:r>
            <a:r>
              <a:rPr lang="en-US" sz="2200" b="1" spc="-10" dirty="0" smtClean="0">
                <a:solidFill>
                  <a:srgbClr val="FF0000"/>
                </a:solidFill>
                <a:latin typeface="Carlito"/>
                <a:cs typeface="Carlito"/>
              </a:rPr>
              <a:t>-</a:t>
            </a:r>
            <a:r>
              <a:rPr lang="en-US" sz="2200" b="1" dirty="0" smtClean="0">
                <a:solidFill>
                  <a:srgbClr val="FF0000"/>
                </a:solidFill>
                <a:latin typeface="Carlito"/>
                <a:cs typeface="Carlito"/>
              </a:rPr>
              <a:t>p</a:t>
            </a:r>
            <a:r>
              <a:rPr lang="en-US" sz="2200" b="1" spc="-5" dirty="0" smtClean="0">
                <a:solidFill>
                  <a:srgbClr val="FF0000"/>
                </a:solidFill>
                <a:latin typeface="Carlito"/>
                <a:cs typeface="Carlito"/>
              </a:rPr>
              <a:t>oi</a:t>
            </a:r>
            <a:r>
              <a:rPr lang="en-US" sz="2200" b="1" spc="-40" dirty="0" smtClean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r>
              <a:rPr lang="en-US" sz="2200" b="1" spc="-5" dirty="0" smtClean="0">
                <a:solidFill>
                  <a:srgbClr val="FF0000"/>
                </a:solidFill>
                <a:latin typeface="Carlito"/>
                <a:cs typeface="Carlito"/>
              </a:rPr>
              <a:t>t</a:t>
            </a:r>
            <a:r>
              <a:rPr lang="en-US" sz="2200" dirty="0" smtClean="0">
                <a:latin typeface="Carlito"/>
                <a:cs typeface="Carlito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Carlito"/>
                <a:cs typeface="Carlito"/>
              </a:rPr>
              <a:t>configuration</a:t>
            </a:r>
            <a:r>
              <a:rPr sz="2200" spc="-10" dirty="0">
                <a:latin typeface="Carlito"/>
                <a:cs typeface="Carlito"/>
              </a:rPr>
              <a:t>, </a:t>
            </a:r>
            <a:r>
              <a:rPr sz="2200" spc="-15" dirty="0">
                <a:latin typeface="Carlito"/>
                <a:cs typeface="Carlito"/>
              </a:rPr>
              <a:t>two </a:t>
            </a:r>
            <a:r>
              <a:rPr sz="2200" spc="-10" dirty="0">
                <a:latin typeface="Carlito"/>
                <a:cs typeface="Carlito"/>
              </a:rPr>
              <a:t>devices are connected together through </a:t>
            </a:r>
            <a:r>
              <a:rPr sz="2200" spc="-5" dirty="0">
                <a:latin typeface="Carlito"/>
                <a:cs typeface="Carlito"/>
              </a:rPr>
              <a:t>a  </a:t>
            </a:r>
            <a:r>
              <a:rPr sz="2200" spc="-15" dirty="0">
                <a:latin typeface="Carlito"/>
                <a:cs typeface="Carlito"/>
              </a:rPr>
              <a:t>dedicated </a:t>
            </a:r>
            <a:r>
              <a:rPr sz="2200" spc="-10" dirty="0">
                <a:latin typeface="Carlito"/>
                <a:cs typeface="Carlito"/>
              </a:rPr>
              <a:t>link. </a:t>
            </a:r>
            <a:r>
              <a:rPr sz="2200" spc="-5" dirty="0">
                <a:latin typeface="Carlito"/>
                <a:cs typeface="Carlito"/>
              </a:rPr>
              <a:t>In a </a:t>
            </a:r>
            <a:r>
              <a:rPr sz="2200" b="1" spc="-10" dirty="0">
                <a:solidFill>
                  <a:srgbClr val="FF0000"/>
                </a:solidFill>
                <a:latin typeface="Carlito"/>
                <a:cs typeface="Carlito"/>
              </a:rPr>
              <a:t>multipoint configuration</a:t>
            </a:r>
            <a:r>
              <a:rPr sz="2200" spc="-10" dirty="0">
                <a:latin typeface="Carlito"/>
                <a:cs typeface="Carlito"/>
              </a:rPr>
              <a:t>, </a:t>
            </a:r>
            <a:r>
              <a:rPr sz="2200" spc="-5" dirty="0">
                <a:latin typeface="Carlito"/>
                <a:cs typeface="Carlito"/>
              </a:rPr>
              <a:t>a link is </a:t>
            </a:r>
            <a:r>
              <a:rPr sz="2200" spc="-10" dirty="0">
                <a:latin typeface="Carlito"/>
                <a:cs typeface="Carlito"/>
              </a:rPr>
              <a:t>shared  between </a:t>
            </a:r>
            <a:r>
              <a:rPr sz="2200" spc="-15" dirty="0">
                <a:latin typeface="Carlito"/>
                <a:cs typeface="Carlito"/>
              </a:rPr>
              <a:t>several</a:t>
            </a:r>
            <a:r>
              <a:rPr sz="2200" spc="4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devices.</a:t>
            </a:r>
            <a:endParaRPr sz="2200" dirty="0">
              <a:latin typeface="Carlito"/>
              <a:cs typeface="Carlito"/>
            </a:endParaRPr>
          </a:p>
          <a:p>
            <a:pPr>
              <a:spcBef>
                <a:spcPts val="10"/>
              </a:spcBef>
            </a:pPr>
            <a:endParaRPr sz="2800" dirty="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2200" b="1" spc="-15" dirty="0">
                <a:solidFill>
                  <a:srgbClr val="C00000"/>
                </a:solidFill>
                <a:latin typeface="Carlito"/>
                <a:cs typeface="Carlito"/>
              </a:rPr>
              <a:t>Physical </a:t>
            </a:r>
            <a:r>
              <a:rPr sz="2200" b="1" spc="-20" dirty="0">
                <a:solidFill>
                  <a:srgbClr val="C00000"/>
                </a:solidFill>
                <a:latin typeface="Carlito"/>
                <a:cs typeface="Carlito"/>
              </a:rPr>
              <a:t>topology. </a:t>
            </a: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physical </a:t>
            </a:r>
            <a:r>
              <a:rPr sz="2200" spc="-10" dirty="0">
                <a:latin typeface="Carlito"/>
                <a:cs typeface="Carlito"/>
              </a:rPr>
              <a:t>topology defines how devices are  </a:t>
            </a:r>
            <a:r>
              <a:rPr sz="2200" spc="-15" dirty="0">
                <a:latin typeface="Carlito"/>
                <a:cs typeface="Carlito"/>
              </a:rPr>
              <a:t>connected </a:t>
            </a:r>
            <a:r>
              <a:rPr sz="2200" spc="-20" dirty="0">
                <a:latin typeface="Carlito"/>
                <a:cs typeface="Carlito"/>
              </a:rPr>
              <a:t>to make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0" dirty="0">
                <a:latin typeface="Carlito"/>
                <a:cs typeface="Carlito"/>
              </a:rPr>
              <a:t>network. </a:t>
            </a:r>
            <a:r>
              <a:rPr sz="2200" spc="-5" dirty="0">
                <a:latin typeface="Carlito"/>
                <a:cs typeface="Carlito"/>
              </a:rPr>
              <a:t>Devices </a:t>
            </a:r>
            <a:r>
              <a:rPr sz="2200" spc="-15" dirty="0">
                <a:latin typeface="Carlito"/>
                <a:cs typeface="Carlito"/>
              </a:rPr>
              <a:t>can </a:t>
            </a:r>
            <a:r>
              <a:rPr sz="2200" dirty="0">
                <a:latin typeface="Carlito"/>
                <a:cs typeface="Carlito"/>
              </a:rPr>
              <a:t>be </a:t>
            </a:r>
            <a:r>
              <a:rPr sz="2200" spc="-10" dirty="0">
                <a:latin typeface="Carlito"/>
                <a:cs typeface="Carlito"/>
              </a:rPr>
              <a:t>connected </a:t>
            </a:r>
            <a:r>
              <a:rPr sz="2200" spc="-5" dirty="0">
                <a:latin typeface="Carlito"/>
                <a:cs typeface="Carlito"/>
              </a:rPr>
              <a:t>using a  mesh </a:t>
            </a:r>
            <a:r>
              <a:rPr sz="2200" spc="-10" dirty="0">
                <a:latin typeface="Carlito"/>
                <a:cs typeface="Carlito"/>
              </a:rPr>
              <a:t>topology </a:t>
            </a:r>
            <a:r>
              <a:rPr sz="2200" spc="-5" dirty="0">
                <a:latin typeface="Carlito"/>
                <a:cs typeface="Carlito"/>
              </a:rPr>
              <a:t>(every </a:t>
            </a:r>
            <a:r>
              <a:rPr sz="2200" spc="-10" dirty="0">
                <a:latin typeface="Carlito"/>
                <a:cs typeface="Carlito"/>
              </a:rPr>
              <a:t>device connected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every </a:t>
            </a:r>
            <a:r>
              <a:rPr sz="2200" spc="-5" dirty="0">
                <a:latin typeface="Carlito"/>
                <a:cs typeface="Carlito"/>
              </a:rPr>
              <a:t>other device), a  </a:t>
            </a:r>
            <a:r>
              <a:rPr sz="2200" spc="-15" dirty="0">
                <a:latin typeface="Carlito"/>
                <a:cs typeface="Carlito"/>
              </a:rPr>
              <a:t>star </a:t>
            </a:r>
            <a:r>
              <a:rPr sz="2200" spc="-10" dirty="0">
                <a:latin typeface="Carlito"/>
                <a:cs typeface="Carlito"/>
              </a:rPr>
              <a:t>topology </a:t>
            </a:r>
            <a:r>
              <a:rPr sz="2200" spc="-5" dirty="0">
                <a:latin typeface="Carlito"/>
                <a:cs typeface="Carlito"/>
              </a:rPr>
              <a:t>(devices </a:t>
            </a:r>
            <a:r>
              <a:rPr sz="2200" spc="-10" dirty="0">
                <a:latin typeface="Carlito"/>
                <a:cs typeface="Carlito"/>
              </a:rPr>
              <a:t>are connected through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5" dirty="0">
                <a:latin typeface="Carlito"/>
                <a:cs typeface="Carlito"/>
              </a:rPr>
              <a:t>central </a:t>
            </a:r>
            <a:r>
              <a:rPr sz="2200" spc="-10" dirty="0">
                <a:latin typeface="Carlito"/>
                <a:cs typeface="Carlito"/>
              </a:rPr>
              <a:t>device), </a:t>
            </a:r>
            <a:r>
              <a:rPr sz="2200" spc="-5" dirty="0">
                <a:latin typeface="Carlito"/>
                <a:cs typeface="Carlito"/>
              </a:rPr>
              <a:t>a   ring </a:t>
            </a:r>
            <a:r>
              <a:rPr sz="2200" spc="-10" dirty="0">
                <a:latin typeface="Carlito"/>
                <a:cs typeface="Carlito"/>
              </a:rPr>
              <a:t>topology </a:t>
            </a:r>
            <a:r>
              <a:rPr sz="2200" spc="-5" dirty="0">
                <a:latin typeface="Carlito"/>
                <a:cs typeface="Carlito"/>
              </a:rPr>
              <a:t>(each </a:t>
            </a:r>
            <a:r>
              <a:rPr sz="2200" spc="-10" dirty="0">
                <a:latin typeface="Carlito"/>
                <a:cs typeface="Carlito"/>
              </a:rPr>
              <a:t>device </a:t>
            </a:r>
            <a:r>
              <a:rPr sz="2200" spc="-5" dirty="0">
                <a:latin typeface="Carlito"/>
                <a:cs typeface="Carlito"/>
              </a:rPr>
              <a:t>is </a:t>
            </a:r>
            <a:r>
              <a:rPr sz="2200" spc="-15" dirty="0">
                <a:latin typeface="Carlito"/>
                <a:cs typeface="Carlito"/>
              </a:rPr>
              <a:t>connected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next, forming </a:t>
            </a:r>
            <a:r>
              <a:rPr sz="2200" spc="-5" dirty="0">
                <a:latin typeface="Carlito"/>
                <a:cs typeface="Carlito"/>
              </a:rPr>
              <a:t>a ring),  or a bus </a:t>
            </a:r>
            <a:r>
              <a:rPr sz="2200" spc="-10" dirty="0">
                <a:latin typeface="Carlito"/>
                <a:cs typeface="Carlito"/>
              </a:rPr>
              <a:t>topology (every </a:t>
            </a:r>
            <a:r>
              <a:rPr sz="2200" spc="-5" dirty="0">
                <a:latin typeface="Carlito"/>
                <a:cs typeface="Carlito"/>
              </a:rPr>
              <a:t>device on a </a:t>
            </a:r>
            <a:r>
              <a:rPr sz="2200" spc="-15" dirty="0">
                <a:latin typeface="Carlito"/>
                <a:cs typeface="Carlito"/>
              </a:rPr>
              <a:t>common</a:t>
            </a:r>
            <a:r>
              <a:rPr sz="2200" spc="8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link).</a:t>
            </a:r>
            <a:endParaRPr sz="2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209713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Is It Important to Know the Network Topology - Alpha Tech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9220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50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27954" y="6448280"/>
            <a:ext cx="7753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22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192150"/>
            <a:ext cx="4931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10" dirty="0">
                <a:latin typeface="Carlito"/>
                <a:cs typeface="Carlito"/>
              </a:rPr>
              <a:t>OSI </a:t>
            </a:r>
            <a:r>
              <a:rPr sz="4000" spc="-20" dirty="0">
                <a:latin typeface="Carlito"/>
                <a:cs typeface="Carlito"/>
              </a:rPr>
              <a:t>:Physical</a:t>
            </a:r>
            <a:r>
              <a:rPr sz="4000" spc="-35" dirty="0">
                <a:latin typeface="Carlito"/>
                <a:cs typeface="Carlito"/>
              </a:rPr>
              <a:t> </a:t>
            </a:r>
            <a:r>
              <a:rPr sz="4000" spc="-30" dirty="0">
                <a:latin typeface="Carlito"/>
                <a:cs typeface="Carlito"/>
              </a:rPr>
              <a:t>Layer</a:t>
            </a:r>
            <a:endParaRPr sz="4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2184018"/>
            <a:ext cx="80733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Transmission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mode.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physical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10" dirty="0">
                <a:latin typeface="Carlito"/>
                <a:cs typeface="Carlito"/>
              </a:rPr>
              <a:t>defines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direction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transmission between two devices:  </a:t>
            </a:r>
            <a:r>
              <a:rPr sz="2800" spc="-15" dirty="0">
                <a:latin typeface="Carlito"/>
                <a:cs typeface="Carlito"/>
              </a:rPr>
              <a:t>simplex, half-duplex, </a:t>
            </a:r>
            <a:r>
              <a:rPr sz="2800" spc="-5" dirty="0">
                <a:latin typeface="Carlito"/>
                <a:cs typeface="Carlito"/>
              </a:rPr>
              <a:t>or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full-duplex.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6379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27954" y="6448280"/>
            <a:ext cx="7753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23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1" y="461900"/>
            <a:ext cx="558533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>
                <a:latin typeface="Carlito"/>
                <a:cs typeface="Carlito"/>
              </a:rPr>
              <a:t>OSI </a:t>
            </a:r>
            <a:r>
              <a:rPr spc="-190" dirty="0">
                <a:latin typeface="Carlito"/>
                <a:cs typeface="Carlito"/>
              </a:rPr>
              <a:t>DATA </a:t>
            </a:r>
            <a:r>
              <a:rPr spc="-5" dirty="0">
                <a:latin typeface="Carlito"/>
                <a:cs typeface="Carlito"/>
              </a:rPr>
              <a:t>Link</a:t>
            </a:r>
            <a:r>
              <a:rPr spc="165" dirty="0">
                <a:latin typeface="Carlito"/>
                <a:cs typeface="Carlito"/>
              </a:rPr>
              <a:t> </a:t>
            </a:r>
            <a:r>
              <a:rPr spc="-30" dirty="0">
                <a:latin typeface="Carlito"/>
                <a:cs typeface="Carlito"/>
              </a:rPr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11020"/>
            <a:ext cx="3732529" cy="347595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Framing</a:t>
            </a:r>
            <a:endParaRPr sz="320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solidFill>
                  <a:srgbClr val="C00000"/>
                </a:solidFill>
                <a:latin typeface="Carlito"/>
                <a:cs typeface="Carlito"/>
              </a:rPr>
              <a:t>Physical</a:t>
            </a:r>
            <a:r>
              <a:rPr sz="3200" b="1" spc="-8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addressing.</a:t>
            </a:r>
            <a:endParaRPr sz="3200">
              <a:latin typeface="Carlito"/>
              <a:cs typeface="Carlito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Flow</a:t>
            </a: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control.</a:t>
            </a:r>
            <a:endParaRPr sz="320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Error</a:t>
            </a: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control</a:t>
            </a:r>
            <a:r>
              <a:rPr sz="3200" spc="-10" dirty="0"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Access</a:t>
            </a:r>
            <a:r>
              <a:rPr sz="3200" b="1" spc="-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control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705851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27954" y="6448280"/>
            <a:ext cx="7753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24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1" y="461900"/>
            <a:ext cx="580097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>
                <a:latin typeface="Carlito"/>
                <a:cs typeface="Carlito"/>
              </a:rPr>
              <a:t>OSI: </a:t>
            </a:r>
            <a:r>
              <a:rPr spc="-30" dirty="0">
                <a:latin typeface="Carlito"/>
                <a:cs typeface="Carlito"/>
              </a:rPr>
              <a:t>Data </a:t>
            </a:r>
            <a:r>
              <a:rPr b="1" i="0" dirty="0">
                <a:latin typeface="Carlito"/>
                <a:cs typeface="Carlito"/>
              </a:rPr>
              <a:t>Link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spc="-35" dirty="0">
                <a:latin typeface="Carlito"/>
                <a:cs typeface="Carlito"/>
              </a:rPr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2089531"/>
            <a:ext cx="8074025" cy="424334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3535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Framing.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5" dirty="0">
                <a:latin typeface="Carlito"/>
                <a:cs typeface="Carlito"/>
              </a:rPr>
              <a:t>link </a:t>
            </a:r>
            <a:r>
              <a:rPr sz="2400" spc="-15" dirty="0">
                <a:latin typeface="Carlito"/>
                <a:cs typeface="Carlito"/>
              </a:rPr>
              <a:t>layer </a:t>
            </a:r>
            <a:r>
              <a:rPr sz="2400" spc="-5" dirty="0">
                <a:latin typeface="Carlito"/>
                <a:cs typeface="Carlito"/>
              </a:rPr>
              <a:t>divides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stream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bits  received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15" dirty="0">
                <a:latin typeface="Carlito"/>
                <a:cs typeface="Carlito"/>
              </a:rPr>
              <a:t>layer </a:t>
            </a:r>
            <a:r>
              <a:rPr sz="2400" spc="-20" dirty="0">
                <a:latin typeface="Carlito"/>
                <a:cs typeface="Carlito"/>
              </a:rPr>
              <a:t>into </a:t>
            </a:r>
            <a:r>
              <a:rPr sz="2400" spc="-5" dirty="0">
                <a:latin typeface="Carlito"/>
                <a:cs typeface="Carlito"/>
              </a:rPr>
              <a:t>manageable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10" dirty="0">
                <a:latin typeface="Carlito"/>
                <a:cs typeface="Carlito"/>
              </a:rPr>
              <a:t>units  </a:t>
            </a:r>
            <a:r>
              <a:rPr sz="2400" spc="-5" dirty="0">
                <a:latin typeface="Carlito"/>
                <a:cs typeface="Carlito"/>
              </a:rPr>
              <a:t>called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frames.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sz="2400">
              <a:latin typeface="Carlito"/>
              <a:cs typeface="Carlito"/>
            </a:endParaRPr>
          </a:p>
          <a:p>
            <a:pPr>
              <a:spcBef>
                <a:spcPts val="45"/>
              </a:spcBef>
              <a:buClr>
                <a:srgbClr val="C00000"/>
              </a:buClr>
              <a:buFont typeface="Arial"/>
              <a:buChar char="•"/>
            </a:pPr>
            <a:endParaRPr sz="320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9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spc="-15" dirty="0">
                <a:solidFill>
                  <a:srgbClr val="C00000"/>
                </a:solidFill>
                <a:latin typeface="Carlito"/>
                <a:cs typeface="Carlito"/>
              </a:rPr>
              <a:t>Physical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addressing. </a:t>
            </a:r>
            <a:r>
              <a:rPr sz="2400" spc="-5" dirty="0">
                <a:latin typeface="Carlito"/>
                <a:cs typeface="Carlito"/>
              </a:rPr>
              <a:t>If </a:t>
            </a:r>
            <a:r>
              <a:rPr sz="2400" spc="-10" dirty="0">
                <a:latin typeface="Carlito"/>
                <a:cs typeface="Carlito"/>
              </a:rPr>
              <a:t>frames </a:t>
            </a:r>
            <a:r>
              <a:rPr sz="2400" spc="-15" dirty="0">
                <a:latin typeface="Carlito"/>
                <a:cs typeface="Carlito"/>
              </a:rPr>
              <a:t>are to </a:t>
            </a:r>
            <a:r>
              <a:rPr sz="2400" spc="-5" dirty="0">
                <a:latin typeface="Carlito"/>
                <a:cs typeface="Carlito"/>
              </a:rPr>
              <a:t>be distributed </a:t>
            </a:r>
            <a:r>
              <a:rPr sz="2400" spc="-35" dirty="0">
                <a:latin typeface="Carlito"/>
                <a:cs typeface="Carlito"/>
              </a:rPr>
              <a:t>to  </a:t>
            </a:r>
            <a:r>
              <a:rPr sz="2400" spc="-20" dirty="0">
                <a:latin typeface="Carlito"/>
                <a:cs typeface="Carlito"/>
              </a:rPr>
              <a:t>different systems </a:t>
            </a:r>
            <a:r>
              <a:rPr sz="2400" spc="-5" dirty="0">
                <a:latin typeface="Carlito"/>
                <a:cs typeface="Carlito"/>
              </a:rPr>
              <a:t>on the </a:t>
            </a:r>
            <a:r>
              <a:rPr sz="2400" spc="-10" dirty="0">
                <a:latin typeface="Carlito"/>
                <a:cs typeface="Carlito"/>
              </a:rPr>
              <a:t>network,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dirty="0">
                <a:latin typeface="Carlito"/>
                <a:cs typeface="Carlito"/>
              </a:rPr>
              <a:t>link </a:t>
            </a:r>
            <a:r>
              <a:rPr sz="2400" spc="-15" dirty="0">
                <a:latin typeface="Carlito"/>
                <a:cs typeface="Carlito"/>
              </a:rPr>
              <a:t>layer </a:t>
            </a:r>
            <a:r>
              <a:rPr sz="2400" dirty="0">
                <a:latin typeface="Carlito"/>
                <a:cs typeface="Carlito"/>
              </a:rPr>
              <a:t>adds a  </a:t>
            </a:r>
            <a:r>
              <a:rPr sz="2400" spc="-5" dirty="0">
                <a:latin typeface="Carlito"/>
                <a:cs typeface="Carlito"/>
              </a:rPr>
              <a:t>header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frame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define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sender </a:t>
            </a:r>
            <a:r>
              <a:rPr sz="2400" spc="-10" dirty="0">
                <a:latin typeface="Carlito"/>
                <a:cs typeface="Carlito"/>
              </a:rPr>
              <a:t>and/or receiver </a:t>
            </a:r>
            <a:r>
              <a:rPr sz="2400" spc="-5" dirty="0">
                <a:latin typeface="Carlito"/>
                <a:cs typeface="Carlito"/>
              </a:rPr>
              <a:t>of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frame. </a:t>
            </a:r>
            <a:r>
              <a:rPr sz="2400" spc="-5" dirty="0">
                <a:latin typeface="Carlito"/>
                <a:cs typeface="Carlito"/>
              </a:rPr>
              <a:t>If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frame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intended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25" dirty="0">
                <a:latin typeface="Carlito"/>
                <a:cs typeface="Carlito"/>
              </a:rPr>
              <a:t>system </a:t>
            </a:r>
            <a:r>
              <a:rPr sz="2400" spc="-5" dirty="0">
                <a:latin typeface="Carlito"/>
                <a:cs typeface="Carlito"/>
              </a:rPr>
              <a:t>outside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5" dirty="0">
                <a:latin typeface="Carlito"/>
                <a:cs typeface="Carlito"/>
              </a:rPr>
              <a:t>sender's </a:t>
            </a:r>
            <a:r>
              <a:rPr sz="2400" spc="-10" dirty="0">
                <a:latin typeface="Carlito"/>
                <a:cs typeface="Carlito"/>
              </a:rPr>
              <a:t>network,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receiver address </a:t>
            </a:r>
            <a:r>
              <a:rPr sz="2400" dirty="0">
                <a:latin typeface="Carlito"/>
                <a:cs typeface="Carlito"/>
              </a:rPr>
              <a:t>is the </a:t>
            </a:r>
            <a:r>
              <a:rPr sz="2400" spc="-5" dirty="0">
                <a:latin typeface="Carlito"/>
                <a:cs typeface="Carlito"/>
              </a:rPr>
              <a:t>address of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10" dirty="0">
                <a:latin typeface="Carlito"/>
                <a:cs typeface="Carlito"/>
              </a:rPr>
              <a:t>connecting </a:t>
            </a:r>
            <a:r>
              <a:rPr sz="2400" spc="-5" dirty="0">
                <a:latin typeface="Carlito"/>
                <a:cs typeface="Carlito"/>
              </a:rPr>
              <a:t>device </a:t>
            </a:r>
            <a:r>
              <a:rPr sz="2400" spc="-10" dirty="0">
                <a:latin typeface="Carlito"/>
                <a:cs typeface="Carlito"/>
              </a:rPr>
              <a:t>that connects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next</a:t>
            </a:r>
            <a:r>
              <a:rPr sz="2400" spc="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one.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7801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1" y="224408"/>
            <a:ext cx="58009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OSI: </a:t>
            </a:r>
            <a:r>
              <a:rPr spc="-30" dirty="0">
                <a:latin typeface="Carlito"/>
                <a:cs typeface="Carlito"/>
              </a:rPr>
              <a:t>Data </a:t>
            </a:r>
            <a:r>
              <a:rPr b="1" i="0" dirty="0">
                <a:latin typeface="Carlito"/>
                <a:cs typeface="Carlito"/>
              </a:rPr>
              <a:t>Link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spc="-35" dirty="0">
                <a:latin typeface="Carlito"/>
                <a:cs typeface="Carlito"/>
              </a:rPr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402207"/>
            <a:ext cx="8073390" cy="513525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6350" indent="-343535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6235" algn="l"/>
              </a:tabLst>
            </a:pP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Flow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control. </a:t>
            </a:r>
            <a:r>
              <a:rPr sz="2200" spc="-5" dirty="0">
                <a:latin typeface="Carlito"/>
                <a:cs typeface="Carlito"/>
              </a:rPr>
              <a:t>If the </a:t>
            </a:r>
            <a:r>
              <a:rPr sz="2200" spc="-25" dirty="0">
                <a:latin typeface="Carlito"/>
                <a:cs typeface="Carlito"/>
              </a:rPr>
              <a:t>rate </a:t>
            </a:r>
            <a:r>
              <a:rPr sz="2200" spc="-15" dirty="0">
                <a:latin typeface="Carlito"/>
                <a:cs typeface="Carlito"/>
              </a:rPr>
              <a:t>at </a:t>
            </a:r>
            <a:r>
              <a:rPr sz="2200" spc="-5" dirty="0">
                <a:latin typeface="Carlito"/>
                <a:cs typeface="Carlito"/>
              </a:rPr>
              <a:t>which the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5" dirty="0">
                <a:latin typeface="Carlito"/>
                <a:cs typeface="Carlito"/>
              </a:rPr>
              <a:t>is absorbed </a:t>
            </a:r>
            <a:r>
              <a:rPr sz="2200" spc="-10" dirty="0">
                <a:latin typeface="Carlito"/>
                <a:cs typeface="Carlito"/>
              </a:rPr>
              <a:t>by </a:t>
            </a:r>
            <a:r>
              <a:rPr sz="2200" spc="-5" dirty="0">
                <a:latin typeface="Carlito"/>
                <a:cs typeface="Carlito"/>
              </a:rPr>
              <a:t>the  </a:t>
            </a:r>
            <a:r>
              <a:rPr sz="2200" spc="-10" dirty="0">
                <a:latin typeface="Carlito"/>
                <a:cs typeface="Carlito"/>
              </a:rPr>
              <a:t>receiver </a:t>
            </a:r>
            <a:r>
              <a:rPr sz="2200" spc="-5" dirty="0">
                <a:latin typeface="Carlito"/>
                <a:cs typeface="Carlito"/>
              </a:rPr>
              <a:t>is less than the </a:t>
            </a:r>
            <a:r>
              <a:rPr sz="2200" spc="-25" dirty="0">
                <a:latin typeface="Carlito"/>
                <a:cs typeface="Carlito"/>
              </a:rPr>
              <a:t>rate </a:t>
            </a:r>
            <a:r>
              <a:rPr sz="2200" spc="-15" dirty="0">
                <a:latin typeface="Carlito"/>
                <a:cs typeface="Carlito"/>
              </a:rPr>
              <a:t>produced at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30" dirty="0">
                <a:latin typeface="Carlito"/>
                <a:cs typeface="Carlito"/>
              </a:rPr>
              <a:t>sender,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10" dirty="0">
                <a:latin typeface="Carlito"/>
                <a:cs typeface="Carlito"/>
              </a:rPr>
              <a:t>link  </a:t>
            </a:r>
            <a:r>
              <a:rPr sz="2200" spc="-15" dirty="0">
                <a:latin typeface="Carlito"/>
                <a:cs typeface="Carlito"/>
              </a:rPr>
              <a:t>layer </a:t>
            </a:r>
            <a:r>
              <a:rPr sz="2200" spc="-5" dirty="0">
                <a:latin typeface="Carlito"/>
                <a:cs typeface="Carlito"/>
              </a:rPr>
              <a:t>imposes a </a:t>
            </a:r>
            <a:r>
              <a:rPr sz="2200" spc="-10" dirty="0">
                <a:latin typeface="Carlito"/>
                <a:cs typeface="Carlito"/>
              </a:rPr>
              <a:t>flow </a:t>
            </a:r>
            <a:r>
              <a:rPr sz="2200" spc="-15" dirty="0">
                <a:latin typeface="Carlito"/>
                <a:cs typeface="Carlito"/>
              </a:rPr>
              <a:t>control </a:t>
            </a:r>
            <a:r>
              <a:rPr sz="2200" spc="-10" dirty="0">
                <a:latin typeface="Carlito"/>
                <a:cs typeface="Carlito"/>
              </a:rPr>
              <a:t>mechanism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5" dirty="0">
                <a:latin typeface="Carlito"/>
                <a:cs typeface="Carlito"/>
              </a:rPr>
              <a:t>prevent </a:t>
            </a:r>
            <a:r>
              <a:rPr sz="2200" spc="-5" dirty="0">
                <a:latin typeface="Carlito"/>
                <a:cs typeface="Carlito"/>
              </a:rPr>
              <a:t>overwhelming  the</a:t>
            </a:r>
            <a:r>
              <a:rPr sz="2200" spc="5" dirty="0">
                <a:latin typeface="Carlito"/>
                <a:cs typeface="Carlito"/>
              </a:rPr>
              <a:t> </a:t>
            </a:r>
            <a:r>
              <a:rPr sz="2200" spc="-35" dirty="0">
                <a:latin typeface="Carlito"/>
                <a:cs typeface="Carlito"/>
              </a:rPr>
              <a:t>receiver.</a:t>
            </a:r>
            <a:endParaRPr sz="2200" dirty="0">
              <a:latin typeface="Carlito"/>
              <a:cs typeface="Carlito"/>
            </a:endParaRPr>
          </a:p>
          <a:p>
            <a:pPr>
              <a:spcBef>
                <a:spcPts val="55"/>
              </a:spcBef>
              <a:buChar char="•"/>
            </a:pPr>
            <a:endParaRPr sz="2550" dirty="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80100"/>
              </a:lnSpc>
              <a:buFont typeface="Arial"/>
              <a:buChar char="•"/>
              <a:tabLst>
                <a:tab pos="356235" algn="l"/>
              </a:tabLst>
            </a:pP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Error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control</a:t>
            </a:r>
            <a:r>
              <a:rPr sz="2200" spc="-10" dirty="0">
                <a:latin typeface="Carlito"/>
                <a:cs typeface="Carlito"/>
              </a:rPr>
              <a:t>.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5" dirty="0">
                <a:latin typeface="Carlito"/>
                <a:cs typeface="Carlito"/>
              </a:rPr>
              <a:t>link </a:t>
            </a:r>
            <a:r>
              <a:rPr sz="2200" spc="-15" dirty="0">
                <a:latin typeface="Carlito"/>
                <a:cs typeface="Carlito"/>
              </a:rPr>
              <a:t>layer </a:t>
            </a:r>
            <a:r>
              <a:rPr sz="2200" spc="-5" dirty="0">
                <a:latin typeface="Carlito"/>
                <a:cs typeface="Carlito"/>
              </a:rPr>
              <a:t>adds reliability </a:t>
            </a:r>
            <a:r>
              <a:rPr sz="2200" spc="-15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physical  layer by </a:t>
            </a:r>
            <a:r>
              <a:rPr sz="2200" spc="-5" dirty="0">
                <a:latin typeface="Carlito"/>
                <a:cs typeface="Carlito"/>
              </a:rPr>
              <a:t>adding </a:t>
            </a:r>
            <a:r>
              <a:rPr sz="2200" dirty="0">
                <a:latin typeface="Carlito"/>
                <a:cs typeface="Carlito"/>
              </a:rPr>
              <a:t>mechanisms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detect and </a:t>
            </a:r>
            <a:r>
              <a:rPr sz="2200" spc="-15" dirty="0">
                <a:latin typeface="Carlito"/>
                <a:cs typeface="Carlito"/>
              </a:rPr>
              <a:t>retransmit </a:t>
            </a:r>
            <a:r>
              <a:rPr sz="2200" spc="-5" dirty="0">
                <a:latin typeface="Carlito"/>
                <a:cs typeface="Carlito"/>
              </a:rPr>
              <a:t>damaged </a:t>
            </a:r>
            <a:r>
              <a:rPr sz="2200" dirty="0">
                <a:latin typeface="Carlito"/>
                <a:cs typeface="Carlito"/>
              </a:rPr>
              <a:t>or  </a:t>
            </a:r>
            <a:r>
              <a:rPr sz="2200" spc="-10" dirty="0">
                <a:latin typeface="Carlito"/>
                <a:cs typeface="Carlito"/>
              </a:rPr>
              <a:t>lost</a:t>
            </a:r>
            <a:r>
              <a:rPr sz="2200" spc="-2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frames.</a:t>
            </a:r>
            <a:endParaRPr sz="2200" dirty="0">
              <a:latin typeface="Carlito"/>
              <a:cs typeface="Carlito"/>
            </a:endParaRPr>
          </a:p>
          <a:p>
            <a:pPr marL="419734" indent="-407670" algn="just">
              <a:buFont typeface="Arial"/>
              <a:buChar char="•"/>
              <a:tabLst>
                <a:tab pos="420370" algn="l"/>
              </a:tabLst>
            </a:pPr>
            <a:r>
              <a:rPr sz="2200" spc="-5" dirty="0">
                <a:latin typeface="Carlito"/>
                <a:cs typeface="Carlito"/>
              </a:rPr>
              <a:t>It also </a:t>
            </a:r>
            <a:r>
              <a:rPr sz="2200" spc="-10" dirty="0">
                <a:latin typeface="Carlito"/>
                <a:cs typeface="Carlito"/>
              </a:rPr>
              <a:t>uses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0" dirty="0">
                <a:latin typeface="Carlito"/>
                <a:cs typeface="Carlito"/>
              </a:rPr>
              <a:t>mechanism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5" dirty="0">
                <a:latin typeface="Carlito"/>
                <a:cs typeface="Carlito"/>
              </a:rPr>
              <a:t>recognize duplicate</a:t>
            </a:r>
            <a:r>
              <a:rPr sz="2200" spc="15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frames.</a:t>
            </a:r>
            <a:endParaRPr sz="2200" dirty="0">
              <a:latin typeface="Carlito"/>
              <a:cs typeface="Carlito"/>
            </a:endParaRPr>
          </a:p>
          <a:p>
            <a:pPr>
              <a:spcBef>
                <a:spcPts val="15"/>
              </a:spcBef>
              <a:buChar char="•"/>
            </a:pPr>
            <a:endParaRPr sz="2150" dirty="0">
              <a:latin typeface="Carlito"/>
              <a:cs typeface="Carlito"/>
            </a:endParaRPr>
          </a:p>
          <a:p>
            <a:pPr marL="355600" indent="-343535" algn="just">
              <a:lnSpc>
                <a:spcPts val="2375"/>
              </a:lnSpc>
              <a:buFont typeface="Arial"/>
              <a:buChar char="•"/>
              <a:tabLst>
                <a:tab pos="356235" algn="l"/>
              </a:tabLst>
            </a:pPr>
            <a:r>
              <a:rPr sz="2200" spc="-15" dirty="0">
                <a:latin typeface="Carlito"/>
                <a:cs typeface="Carlito"/>
              </a:rPr>
              <a:t>Error </a:t>
            </a:r>
            <a:r>
              <a:rPr sz="2200" spc="-20" dirty="0">
                <a:latin typeface="Carlito"/>
                <a:cs typeface="Carlito"/>
              </a:rPr>
              <a:t>control </a:t>
            </a:r>
            <a:r>
              <a:rPr sz="2200" spc="-5" dirty="0">
                <a:latin typeface="Carlito"/>
                <a:cs typeface="Carlito"/>
              </a:rPr>
              <a:t>is normally </a:t>
            </a:r>
            <a:r>
              <a:rPr sz="2200" spc="-10" dirty="0">
                <a:latin typeface="Carlito"/>
                <a:cs typeface="Carlito"/>
              </a:rPr>
              <a:t>achieved through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0" dirty="0">
                <a:latin typeface="Carlito"/>
                <a:cs typeface="Carlito"/>
              </a:rPr>
              <a:t>trailer </a:t>
            </a:r>
            <a:r>
              <a:rPr sz="2200" spc="-5" dirty="0">
                <a:latin typeface="Carlito"/>
                <a:cs typeface="Carlito"/>
              </a:rPr>
              <a:t>added</a:t>
            </a:r>
            <a:r>
              <a:rPr sz="2200" spc="37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 smtClean="0">
                <a:latin typeface="Carlito"/>
                <a:cs typeface="Carlito"/>
              </a:rPr>
              <a:t>the</a:t>
            </a:r>
            <a:r>
              <a:rPr lang="en-US" sz="2200" dirty="0">
                <a:latin typeface="Carlito"/>
                <a:cs typeface="Carlito"/>
              </a:rPr>
              <a:t> </a:t>
            </a:r>
            <a:r>
              <a:rPr sz="2200" spc="-10" dirty="0" smtClean="0">
                <a:latin typeface="Carlito"/>
                <a:cs typeface="Carlito"/>
              </a:rPr>
              <a:t>end </a:t>
            </a:r>
            <a:r>
              <a:rPr sz="2200" dirty="0">
                <a:latin typeface="Carlito"/>
                <a:cs typeface="Carlito"/>
              </a:rPr>
              <a:t>of </a:t>
            </a:r>
            <a:r>
              <a:rPr sz="2200" spc="-5" dirty="0">
                <a:latin typeface="Carlito"/>
                <a:cs typeface="Carlito"/>
              </a:rPr>
              <a:t>the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frame.</a:t>
            </a:r>
            <a:endParaRPr sz="2200" dirty="0">
              <a:latin typeface="Carlito"/>
              <a:cs typeface="Carlito"/>
            </a:endParaRPr>
          </a:p>
          <a:p>
            <a:pPr>
              <a:spcBef>
                <a:spcPts val="40"/>
              </a:spcBef>
            </a:pPr>
            <a:endParaRPr sz="2550" dirty="0">
              <a:latin typeface="Carlito"/>
              <a:cs typeface="Carlito"/>
            </a:endParaRPr>
          </a:p>
          <a:p>
            <a:pPr marL="355600" marR="5715" indent="-343535" algn="just">
              <a:lnSpc>
                <a:spcPts val="2110"/>
              </a:lnSpc>
              <a:buFont typeface="Arial"/>
              <a:buChar char="•"/>
              <a:tabLst>
                <a:tab pos="356235" algn="l"/>
              </a:tabLst>
            </a:pPr>
            <a:r>
              <a:rPr sz="2200" b="1" spc="-5" dirty="0">
                <a:solidFill>
                  <a:srgbClr val="C00000"/>
                </a:solidFill>
                <a:latin typeface="Carlito"/>
                <a:cs typeface="Carlito"/>
              </a:rPr>
              <a:t>Access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control</a:t>
            </a:r>
            <a:r>
              <a:rPr sz="2200" spc="-10" dirty="0">
                <a:latin typeface="Carlito"/>
                <a:cs typeface="Carlito"/>
              </a:rPr>
              <a:t>: </a:t>
            </a:r>
            <a:r>
              <a:rPr sz="2200" dirty="0">
                <a:latin typeface="Carlito"/>
                <a:cs typeface="Carlito"/>
              </a:rPr>
              <a:t>when </a:t>
            </a:r>
            <a:r>
              <a:rPr sz="2200" spc="-10" dirty="0">
                <a:latin typeface="Carlito"/>
                <a:cs typeface="Carlito"/>
              </a:rPr>
              <a:t>two </a:t>
            </a:r>
            <a:r>
              <a:rPr sz="2200" dirty="0">
                <a:latin typeface="Carlito"/>
                <a:cs typeface="Carlito"/>
              </a:rPr>
              <a:t>or </a:t>
            </a:r>
            <a:r>
              <a:rPr sz="2200" spc="-10" dirty="0">
                <a:latin typeface="Carlito"/>
                <a:cs typeface="Carlito"/>
              </a:rPr>
              <a:t>more devices are connected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the  same link, </a:t>
            </a:r>
            <a:r>
              <a:rPr sz="2200" spc="-15" dirty="0">
                <a:latin typeface="Carlito"/>
                <a:cs typeface="Carlito"/>
              </a:rPr>
              <a:t>data </a:t>
            </a:r>
            <a:r>
              <a:rPr sz="2200" spc="-5" dirty="0">
                <a:latin typeface="Carlito"/>
                <a:cs typeface="Carlito"/>
              </a:rPr>
              <a:t>link </a:t>
            </a:r>
            <a:r>
              <a:rPr sz="2200" spc="-15" dirty="0">
                <a:latin typeface="Carlito"/>
                <a:cs typeface="Carlito"/>
              </a:rPr>
              <a:t>layer protocols </a:t>
            </a:r>
            <a:r>
              <a:rPr sz="2200" spc="-10" dirty="0">
                <a:latin typeface="Carlito"/>
                <a:cs typeface="Carlito"/>
              </a:rPr>
              <a:t>are </a:t>
            </a:r>
            <a:r>
              <a:rPr sz="2200" spc="-5" dirty="0">
                <a:latin typeface="Carlito"/>
                <a:cs typeface="Carlito"/>
              </a:rPr>
              <a:t>necessary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determine  which device has </a:t>
            </a:r>
            <a:r>
              <a:rPr sz="2200" spc="-20" dirty="0">
                <a:latin typeface="Carlito"/>
                <a:cs typeface="Carlito"/>
              </a:rPr>
              <a:t>control </a:t>
            </a:r>
            <a:r>
              <a:rPr sz="2200" spc="-10" dirty="0">
                <a:latin typeface="Carlito"/>
                <a:cs typeface="Carlito"/>
              </a:rPr>
              <a:t>over </a:t>
            </a:r>
            <a:r>
              <a:rPr sz="2200" spc="-5" dirty="0">
                <a:latin typeface="Carlito"/>
                <a:cs typeface="Carlito"/>
              </a:rPr>
              <a:t>the link </a:t>
            </a:r>
            <a:r>
              <a:rPr sz="2200" spc="-15" dirty="0">
                <a:latin typeface="Carlito"/>
                <a:cs typeface="Carlito"/>
              </a:rPr>
              <a:t>at any </a:t>
            </a:r>
            <a:r>
              <a:rPr sz="2200" spc="-10" dirty="0">
                <a:latin typeface="Carlito"/>
                <a:cs typeface="Carlito"/>
              </a:rPr>
              <a:t>given</a:t>
            </a:r>
            <a:r>
              <a:rPr sz="2200" spc="6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time.</a:t>
            </a:r>
            <a:endParaRPr sz="2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85751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27954" y="6448280"/>
            <a:ext cx="7753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26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1" y="461900"/>
            <a:ext cx="551764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>
                <a:latin typeface="Carlito"/>
                <a:cs typeface="Carlito"/>
              </a:rPr>
              <a:t>OSI: </a:t>
            </a:r>
            <a:r>
              <a:rPr spc="-10" dirty="0">
                <a:latin typeface="Carlito"/>
                <a:cs typeface="Carlito"/>
              </a:rPr>
              <a:t>Network</a:t>
            </a:r>
            <a:r>
              <a:rPr spc="-85" dirty="0">
                <a:latin typeface="Carlito"/>
                <a:cs typeface="Carlito"/>
              </a:rPr>
              <a:t> </a:t>
            </a:r>
            <a:r>
              <a:rPr spc="-30" dirty="0">
                <a:latin typeface="Carlito"/>
                <a:cs typeface="Carlito"/>
              </a:rPr>
              <a:t>Layer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905001" y="1806676"/>
            <a:ext cx="9829800" cy="35490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source-to-  destination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of a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possibly 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 multiple 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sz="3200" spc="5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(links).</a:t>
            </a:r>
          </a:p>
          <a:p>
            <a:pPr marL="355600" marR="5080" indent="-343535" algn="just"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</a:t>
            </a:r>
            <a:r>
              <a:rPr sz="3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oversees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delivery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same 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(link), </a:t>
            </a:r>
            <a:r>
              <a:rPr sz="3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sz="3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ensures that </a:t>
            </a:r>
            <a:r>
              <a:rPr sz="3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 </a:t>
            </a:r>
            <a:r>
              <a:rPr sz="32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</a:t>
            </a:r>
            <a:r>
              <a:rPr sz="3200" spc="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 </a:t>
            </a:r>
            <a:r>
              <a:rPr sz="3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sz="3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origin </a:t>
            </a:r>
            <a:r>
              <a:rPr sz="32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final  </a:t>
            </a:r>
            <a:r>
              <a:rPr sz="3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destination.</a:t>
            </a:r>
          </a:p>
        </p:txBody>
      </p:sp>
    </p:spTree>
    <p:extLst>
      <p:ext uri="{BB962C8B-B14F-4D97-AF65-F5344CB8AC3E}">
        <p14:creationId xmlns:p14="http://schemas.microsoft.com/office/powerpoint/2010/main" val="968206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27954" y="6448280"/>
            <a:ext cx="7753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27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4577" y="461900"/>
            <a:ext cx="448246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>
                <a:latin typeface="Carlito"/>
                <a:cs typeface="Carlito"/>
              </a:rPr>
              <a:t>OSI: </a:t>
            </a:r>
            <a:r>
              <a:rPr spc="-10" dirty="0">
                <a:latin typeface="Carlito"/>
                <a:cs typeface="Carlito"/>
              </a:rPr>
              <a:t>Network</a:t>
            </a:r>
            <a:r>
              <a:rPr spc="-85" dirty="0">
                <a:latin typeface="Carlito"/>
                <a:cs typeface="Carlito"/>
              </a:rPr>
              <a:t> </a:t>
            </a:r>
            <a:r>
              <a:rPr spc="-30" dirty="0">
                <a:latin typeface="Carlito"/>
                <a:cs typeface="Carlito"/>
              </a:rPr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11021"/>
            <a:ext cx="4874260" cy="11984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Logical</a:t>
            </a:r>
            <a:r>
              <a:rPr sz="3200" b="1" spc="-1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addressing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Routing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48201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4577" y="280796"/>
            <a:ext cx="44824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OSI: </a:t>
            </a:r>
            <a:r>
              <a:rPr spc="-10" dirty="0">
                <a:latin typeface="Carlito"/>
                <a:cs typeface="Carlito"/>
              </a:rPr>
              <a:t>Network</a:t>
            </a:r>
            <a:r>
              <a:rPr spc="-85" dirty="0">
                <a:latin typeface="Carlito"/>
                <a:cs typeface="Carlito"/>
              </a:rPr>
              <a:t> </a:t>
            </a:r>
            <a:r>
              <a:rPr spc="-30" dirty="0">
                <a:latin typeface="Carlito"/>
                <a:cs typeface="Carlito"/>
              </a:rPr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320496"/>
            <a:ext cx="9141459" cy="44687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 algn="just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5" dirty="0">
                <a:latin typeface="Carlito"/>
                <a:cs typeface="Carlito"/>
              </a:rPr>
              <a:t>If</a:t>
            </a:r>
            <a:r>
              <a:rPr sz="2200" spc="21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two</a:t>
            </a:r>
            <a:r>
              <a:rPr sz="2200" spc="215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systems</a:t>
            </a:r>
            <a:r>
              <a:rPr sz="2200" spc="21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are</a:t>
            </a:r>
            <a:r>
              <a:rPr sz="2200" spc="21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connected</a:t>
            </a:r>
            <a:r>
              <a:rPr sz="2200" spc="21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to</a:t>
            </a:r>
            <a:r>
              <a:rPr sz="2200" spc="229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the</a:t>
            </a:r>
            <a:r>
              <a:rPr sz="2200" spc="22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same</a:t>
            </a:r>
            <a:r>
              <a:rPr sz="2200" spc="21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link,</a:t>
            </a:r>
            <a:r>
              <a:rPr sz="2200" spc="21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there</a:t>
            </a:r>
            <a:r>
              <a:rPr sz="2200" spc="20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is</a:t>
            </a:r>
            <a:r>
              <a:rPr sz="2200" spc="21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usually</a:t>
            </a:r>
            <a:r>
              <a:rPr sz="2200" spc="215" dirty="0">
                <a:latin typeface="Carlito"/>
                <a:cs typeface="Carlito"/>
              </a:rPr>
              <a:t> </a:t>
            </a:r>
            <a:r>
              <a:rPr sz="2200" spc="-10" dirty="0" smtClean="0">
                <a:latin typeface="Carlito"/>
                <a:cs typeface="Carlito"/>
              </a:rPr>
              <a:t>no</a:t>
            </a:r>
            <a:r>
              <a:rPr lang="en-US" sz="2200" dirty="0">
                <a:latin typeface="Carlito"/>
                <a:cs typeface="Carlito"/>
              </a:rPr>
              <a:t> </a:t>
            </a:r>
            <a:r>
              <a:rPr sz="2200" spc="-10" dirty="0" smtClean="0">
                <a:latin typeface="Carlito"/>
                <a:cs typeface="Carlito"/>
              </a:rPr>
              <a:t>need </a:t>
            </a:r>
            <a:r>
              <a:rPr sz="2200" spc="-20" dirty="0">
                <a:latin typeface="Carlito"/>
                <a:cs typeface="Carlito"/>
              </a:rPr>
              <a:t>for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0" dirty="0" smtClean="0">
                <a:latin typeface="Carlito"/>
                <a:cs typeface="Carlito"/>
              </a:rPr>
              <a:t>network</a:t>
            </a:r>
            <a:r>
              <a:rPr sz="2200" spc="65" dirty="0" smtClean="0">
                <a:latin typeface="Carlito"/>
                <a:cs typeface="Carlito"/>
              </a:rPr>
              <a:t> </a:t>
            </a:r>
            <a:r>
              <a:rPr sz="2200" spc="-50" dirty="0">
                <a:latin typeface="Carlito"/>
                <a:cs typeface="Carlito"/>
              </a:rPr>
              <a:t>layer.</a:t>
            </a:r>
            <a:endParaRPr sz="2200" dirty="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6235" algn="l"/>
              </a:tabLst>
            </a:pPr>
            <a:r>
              <a:rPr sz="2200" spc="-5" dirty="0">
                <a:latin typeface="Carlito"/>
                <a:cs typeface="Carlito"/>
              </a:rPr>
              <a:t>if the </a:t>
            </a:r>
            <a:r>
              <a:rPr sz="2200" spc="-15" dirty="0">
                <a:latin typeface="Carlito"/>
                <a:cs typeface="Carlito"/>
              </a:rPr>
              <a:t>two systems </a:t>
            </a:r>
            <a:r>
              <a:rPr sz="2200" spc="-10" dirty="0">
                <a:latin typeface="Carlito"/>
                <a:cs typeface="Carlito"/>
              </a:rPr>
              <a:t>are </a:t>
            </a:r>
            <a:r>
              <a:rPr sz="2200" spc="-15" dirty="0">
                <a:latin typeface="Carlito"/>
                <a:cs typeface="Carlito"/>
              </a:rPr>
              <a:t>attached </a:t>
            </a:r>
            <a:r>
              <a:rPr sz="2200" spc="-20" dirty="0">
                <a:latin typeface="Carlito"/>
                <a:cs typeface="Carlito"/>
              </a:rPr>
              <a:t>to different </a:t>
            </a:r>
            <a:r>
              <a:rPr sz="2200" spc="-10" dirty="0">
                <a:latin typeface="Carlito"/>
                <a:cs typeface="Carlito"/>
              </a:rPr>
              <a:t>networks (links) </a:t>
            </a:r>
            <a:r>
              <a:rPr sz="2200" spc="-5" dirty="0">
                <a:latin typeface="Carlito"/>
                <a:cs typeface="Carlito"/>
              </a:rPr>
              <a:t>with  </a:t>
            </a:r>
            <a:r>
              <a:rPr sz="2200" spc="-10" dirty="0">
                <a:latin typeface="Carlito"/>
                <a:cs typeface="Carlito"/>
              </a:rPr>
              <a:t>connecting </a:t>
            </a:r>
            <a:r>
              <a:rPr sz="2200" spc="-5" dirty="0">
                <a:latin typeface="Carlito"/>
                <a:cs typeface="Carlito"/>
              </a:rPr>
              <a:t>devices </a:t>
            </a:r>
            <a:r>
              <a:rPr sz="2200" spc="-10" dirty="0">
                <a:latin typeface="Carlito"/>
                <a:cs typeface="Carlito"/>
              </a:rPr>
              <a:t>between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networks (links), there </a:t>
            </a:r>
            <a:r>
              <a:rPr sz="2200" spc="-5" dirty="0">
                <a:latin typeface="Carlito"/>
                <a:cs typeface="Carlito"/>
              </a:rPr>
              <a:t>is </a:t>
            </a:r>
            <a:r>
              <a:rPr sz="2200" spc="-10" dirty="0">
                <a:latin typeface="Carlito"/>
                <a:cs typeface="Carlito"/>
              </a:rPr>
              <a:t>often </a:t>
            </a:r>
            <a:r>
              <a:rPr sz="2200" spc="-5" dirty="0">
                <a:latin typeface="Carlito"/>
                <a:cs typeface="Carlito"/>
              </a:rPr>
              <a:t>a  </a:t>
            </a:r>
            <a:r>
              <a:rPr sz="2200" spc="-10" dirty="0">
                <a:latin typeface="Carlito"/>
                <a:cs typeface="Carlito"/>
              </a:rPr>
              <a:t>need </a:t>
            </a:r>
            <a:r>
              <a:rPr sz="2200" spc="-20" dirty="0">
                <a:latin typeface="Carlito"/>
                <a:cs typeface="Carlito"/>
              </a:rPr>
              <a:t>for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network</a:t>
            </a:r>
            <a:r>
              <a:rPr sz="2200" spc="7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.</a:t>
            </a:r>
            <a:endParaRPr sz="2200" dirty="0">
              <a:latin typeface="Carlito"/>
              <a:cs typeface="Carlito"/>
            </a:endParaRPr>
          </a:p>
          <a:p>
            <a:pPr>
              <a:spcBef>
                <a:spcPts val="15"/>
              </a:spcBef>
              <a:buChar char="•"/>
            </a:pPr>
            <a:endParaRPr sz="2150" dirty="0">
              <a:latin typeface="Carlito"/>
              <a:cs typeface="Carlito"/>
            </a:endParaRPr>
          </a:p>
          <a:p>
            <a:pPr marL="355600" indent="-343535" algn="just"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Logical</a:t>
            </a:r>
            <a:r>
              <a:rPr sz="2200" b="1" spc="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rlito"/>
                <a:cs typeface="Carlito"/>
              </a:rPr>
              <a:t>addressing</a:t>
            </a:r>
            <a:r>
              <a:rPr sz="2200" spc="-10" dirty="0">
                <a:latin typeface="Carlito"/>
                <a:cs typeface="Carlito"/>
              </a:rPr>
              <a:t>.</a:t>
            </a:r>
            <a:endParaRPr sz="2200" dirty="0">
              <a:latin typeface="Carlito"/>
              <a:cs typeface="Carlito"/>
            </a:endParaRPr>
          </a:p>
          <a:p>
            <a:pPr marL="698500" marR="5715" indent="-342900" algn="just">
              <a:lnSpc>
                <a:spcPct val="80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sz="2200" spc="-10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physical </a:t>
            </a:r>
            <a:r>
              <a:rPr sz="2200" spc="-5" dirty="0">
                <a:latin typeface="Carlito"/>
                <a:cs typeface="Carlito"/>
              </a:rPr>
              <a:t>addressing </a:t>
            </a:r>
            <a:r>
              <a:rPr sz="2200" spc="-10" dirty="0">
                <a:latin typeface="Carlito"/>
                <a:cs typeface="Carlito"/>
              </a:rPr>
              <a:t>implemented by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data </a:t>
            </a:r>
            <a:r>
              <a:rPr sz="2200" spc="-5" dirty="0">
                <a:latin typeface="Carlito"/>
                <a:cs typeface="Carlito"/>
              </a:rPr>
              <a:t>link </a:t>
            </a:r>
            <a:r>
              <a:rPr sz="2200" spc="-15" dirty="0">
                <a:latin typeface="Carlito"/>
                <a:cs typeface="Carlito"/>
              </a:rPr>
              <a:t>layer </a:t>
            </a:r>
            <a:r>
              <a:rPr sz="2200" spc="-5" dirty="0">
                <a:latin typeface="Carlito"/>
                <a:cs typeface="Carlito"/>
              </a:rPr>
              <a:t>handles  the addressing </a:t>
            </a:r>
            <a:r>
              <a:rPr sz="2200" spc="-15" dirty="0">
                <a:latin typeface="Carlito"/>
                <a:cs typeface="Carlito"/>
              </a:rPr>
              <a:t>problem</a:t>
            </a:r>
            <a:r>
              <a:rPr sz="220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locally.</a:t>
            </a:r>
            <a:endParaRPr sz="2200" dirty="0">
              <a:latin typeface="Carlito"/>
              <a:cs typeface="Carlito"/>
            </a:endParaRPr>
          </a:p>
          <a:p>
            <a:pPr marL="698500" marR="5080" indent="-342900" algn="just">
              <a:lnSpc>
                <a:spcPct val="80000"/>
              </a:lnSpc>
              <a:spcBef>
                <a:spcPts val="530"/>
              </a:spcBef>
              <a:buFont typeface="Arial" panose="020B0604020202020204" pitchFamily="34" charset="0"/>
              <a:buChar char="•"/>
            </a:pPr>
            <a:r>
              <a:rPr sz="2200" spc="-5" dirty="0">
                <a:latin typeface="Carlito"/>
                <a:cs typeface="Carlito"/>
              </a:rPr>
              <a:t>If a </a:t>
            </a:r>
            <a:r>
              <a:rPr sz="2200" spc="-20" dirty="0">
                <a:latin typeface="Carlito"/>
                <a:cs typeface="Carlito"/>
              </a:rPr>
              <a:t>packet </a:t>
            </a:r>
            <a:r>
              <a:rPr sz="2200" spc="-5" dirty="0">
                <a:latin typeface="Carlito"/>
                <a:cs typeface="Carlito"/>
              </a:rPr>
              <a:t>passes the </a:t>
            </a:r>
            <a:r>
              <a:rPr sz="2200" spc="-10" dirty="0">
                <a:latin typeface="Carlito"/>
                <a:cs typeface="Carlito"/>
              </a:rPr>
              <a:t>network </a:t>
            </a:r>
            <a:r>
              <a:rPr sz="2200" spc="-25" dirty="0">
                <a:latin typeface="Carlito"/>
                <a:cs typeface="Carlito"/>
              </a:rPr>
              <a:t>boundary, </a:t>
            </a:r>
            <a:r>
              <a:rPr sz="2200" spc="-15" dirty="0">
                <a:latin typeface="Carlito"/>
                <a:cs typeface="Carlito"/>
              </a:rPr>
              <a:t>we </a:t>
            </a:r>
            <a:r>
              <a:rPr sz="2200" dirty="0">
                <a:latin typeface="Carlito"/>
                <a:cs typeface="Carlito"/>
              </a:rPr>
              <a:t>need </a:t>
            </a:r>
            <a:r>
              <a:rPr sz="2200" spc="-5" dirty="0">
                <a:latin typeface="Carlito"/>
                <a:cs typeface="Carlito"/>
              </a:rPr>
              <a:t>another  addressing </a:t>
            </a:r>
            <a:r>
              <a:rPr sz="2200" spc="-20" dirty="0">
                <a:latin typeface="Carlito"/>
                <a:cs typeface="Carlito"/>
              </a:rPr>
              <a:t>system to </a:t>
            </a:r>
            <a:r>
              <a:rPr sz="2200" spc="-5" dirty="0">
                <a:latin typeface="Carlito"/>
                <a:cs typeface="Carlito"/>
              </a:rPr>
              <a:t>help </a:t>
            </a:r>
            <a:r>
              <a:rPr sz="2200" spc="-10" dirty="0">
                <a:latin typeface="Carlito"/>
                <a:cs typeface="Carlito"/>
              </a:rPr>
              <a:t>distinguish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source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0" dirty="0">
                <a:latin typeface="Carlito"/>
                <a:cs typeface="Carlito"/>
              </a:rPr>
              <a:t>destination  </a:t>
            </a:r>
            <a:r>
              <a:rPr sz="2200" spc="-20" dirty="0">
                <a:latin typeface="Carlito"/>
                <a:cs typeface="Carlito"/>
              </a:rPr>
              <a:t>systems</a:t>
            </a:r>
            <a:r>
              <a:rPr sz="2200" spc="-20" dirty="0" smtClean="0">
                <a:latin typeface="Carlito"/>
                <a:cs typeface="Carlito"/>
              </a:rPr>
              <a:t>.</a:t>
            </a:r>
            <a:endParaRPr sz="2550" dirty="0">
              <a:latin typeface="Carlito"/>
              <a:cs typeface="Carlito"/>
            </a:endParaRPr>
          </a:p>
          <a:p>
            <a:pPr marL="698500" marR="508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network </a:t>
            </a:r>
            <a:r>
              <a:rPr sz="2200" spc="-15" dirty="0">
                <a:latin typeface="Carlito"/>
                <a:cs typeface="Carlito"/>
              </a:rPr>
              <a:t>layer </a:t>
            </a:r>
            <a:r>
              <a:rPr sz="2200" spc="-5" dirty="0">
                <a:latin typeface="Carlito"/>
                <a:cs typeface="Carlito"/>
              </a:rPr>
              <a:t>adds a </a:t>
            </a:r>
            <a:r>
              <a:rPr sz="2200" spc="-10" dirty="0">
                <a:latin typeface="Carlito"/>
                <a:cs typeface="Carlito"/>
              </a:rPr>
              <a:t>header </a:t>
            </a:r>
            <a:r>
              <a:rPr sz="2200" spc="-15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20" dirty="0">
                <a:latin typeface="Carlito"/>
                <a:cs typeface="Carlito"/>
              </a:rPr>
              <a:t>packet </a:t>
            </a:r>
            <a:r>
              <a:rPr sz="2200" spc="-10" dirty="0">
                <a:latin typeface="Carlito"/>
                <a:cs typeface="Carlito"/>
              </a:rPr>
              <a:t>coming </a:t>
            </a:r>
            <a:r>
              <a:rPr sz="2200" spc="-15" dirty="0">
                <a:latin typeface="Carlito"/>
                <a:cs typeface="Carlito"/>
              </a:rPr>
              <a:t>from </a:t>
            </a:r>
            <a:r>
              <a:rPr sz="2200" dirty="0">
                <a:latin typeface="Carlito"/>
                <a:cs typeface="Carlito"/>
              </a:rPr>
              <a:t>the  </a:t>
            </a:r>
            <a:r>
              <a:rPr sz="2200" spc="-10" dirty="0">
                <a:latin typeface="Carlito"/>
                <a:cs typeface="Carlito"/>
              </a:rPr>
              <a:t>upper </a:t>
            </a:r>
            <a:r>
              <a:rPr sz="2200" spc="-15" dirty="0">
                <a:latin typeface="Carlito"/>
                <a:cs typeface="Carlito"/>
              </a:rPr>
              <a:t>layer </a:t>
            </a:r>
            <a:r>
              <a:rPr sz="2200" spc="-10" dirty="0">
                <a:latin typeface="Carlito"/>
                <a:cs typeface="Carlito"/>
              </a:rPr>
              <a:t>that, </a:t>
            </a:r>
            <a:r>
              <a:rPr sz="2200" spc="-5" dirty="0">
                <a:latin typeface="Carlito"/>
                <a:cs typeface="Carlito"/>
              </a:rPr>
              <a:t>among </a:t>
            </a:r>
            <a:r>
              <a:rPr sz="2200" dirty="0">
                <a:latin typeface="Carlito"/>
                <a:cs typeface="Carlito"/>
              </a:rPr>
              <a:t>other </a:t>
            </a:r>
            <a:r>
              <a:rPr sz="2200" spc="-5" dirty="0">
                <a:latin typeface="Carlito"/>
                <a:cs typeface="Carlito"/>
              </a:rPr>
              <a:t>things, includes the </a:t>
            </a:r>
            <a:r>
              <a:rPr sz="2200" spc="-10" dirty="0">
                <a:latin typeface="Carlito"/>
                <a:cs typeface="Carlito"/>
              </a:rPr>
              <a:t>logical </a:t>
            </a:r>
            <a:r>
              <a:rPr sz="2200" spc="-5" dirty="0">
                <a:latin typeface="Carlito"/>
                <a:cs typeface="Carlito"/>
              </a:rPr>
              <a:t>addresses  </a:t>
            </a:r>
            <a:r>
              <a:rPr sz="2200" dirty="0">
                <a:latin typeface="Carlito"/>
                <a:cs typeface="Carlito"/>
              </a:rPr>
              <a:t>of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sender </a:t>
            </a:r>
            <a:r>
              <a:rPr sz="2200" spc="-5" dirty="0">
                <a:latin typeface="Carlito"/>
                <a:cs typeface="Carlito"/>
              </a:rPr>
              <a:t>and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35" dirty="0">
                <a:latin typeface="Carlito"/>
                <a:cs typeface="Carlito"/>
              </a:rPr>
              <a:t>receiver.</a:t>
            </a:r>
            <a:endParaRPr sz="2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28702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4577" y="461900"/>
            <a:ext cx="448246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>
                <a:latin typeface="Carlito"/>
                <a:cs typeface="Carlito"/>
              </a:rPr>
              <a:t>OSI: </a:t>
            </a:r>
            <a:r>
              <a:rPr spc="-10" dirty="0">
                <a:latin typeface="Carlito"/>
                <a:cs typeface="Carlito"/>
              </a:rPr>
              <a:t>Network</a:t>
            </a:r>
            <a:r>
              <a:rPr spc="-85" dirty="0">
                <a:latin typeface="Carlito"/>
                <a:cs typeface="Carlito"/>
              </a:rPr>
              <a:t> </a:t>
            </a:r>
            <a:r>
              <a:rPr spc="-30" dirty="0">
                <a:latin typeface="Carlito"/>
                <a:cs typeface="Carlito"/>
              </a:rPr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2101724"/>
            <a:ext cx="9598659" cy="325666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 algn="just"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Routing.</a:t>
            </a:r>
            <a:endParaRPr sz="2400" dirty="0">
              <a:latin typeface="Carlito"/>
              <a:cs typeface="Carlito"/>
            </a:endParaRPr>
          </a:p>
          <a:p>
            <a:pPr marL="423545" marR="5715" indent="-342900" algn="just"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sz="2400" dirty="0" smtClean="0">
                <a:latin typeface="Carlito"/>
                <a:cs typeface="Carlito"/>
              </a:rPr>
              <a:t>When </a:t>
            </a:r>
            <a:r>
              <a:rPr sz="2400" spc="-5" dirty="0">
                <a:latin typeface="Carlito"/>
                <a:cs typeface="Carlito"/>
              </a:rPr>
              <a:t>independent </a:t>
            </a:r>
            <a:r>
              <a:rPr sz="2400" spc="-10" dirty="0">
                <a:latin typeface="Carlito"/>
                <a:cs typeface="Carlito"/>
              </a:rPr>
              <a:t>networks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links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 smtClean="0">
                <a:latin typeface="Carlito"/>
                <a:cs typeface="Carlito"/>
              </a:rPr>
              <a:t>connected</a:t>
            </a:r>
            <a:r>
              <a:rPr lang="en-US" sz="2400" spc="-10" dirty="0" smtClean="0">
                <a:latin typeface="Carlito"/>
                <a:cs typeface="Carlito"/>
              </a:rPr>
              <a:t> </a:t>
            </a:r>
            <a:r>
              <a:rPr sz="2400" spc="-15" dirty="0" smtClean="0">
                <a:latin typeface="Carlito"/>
                <a:cs typeface="Carlito"/>
              </a:rPr>
              <a:t>together </a:t>
            </a:r>
            <a:r>
              <a:rPr sz="2400" spc="-25" dirty="0">
                <a:latin typeface="Carlito"/>
                <a:cs typeface="Carlito"/>
              </a:rPr>
              <a:t>to  </a:t>
            </a:r>
            <a:r>
              <a:rPr sz="2400" spc="-15" dirty="0">
                <a:latin typeface="Carlito"/>
                <a:cs typeface="Carlito"/>
              </a:rPr>
              <a:t>create internetworks </a:t>
            </a:r>
            <a:r>
              <a:rPr sz="2400" spc="-10" dirty="0">
                <a:latin typeface="Carlito"/>
                <a:cs typeface="Carlito"/>
              </a:rPr>
              <a:t>(network of networks)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large  </a:t>
            </a:r>
            <a:r>
              <a:rPr sz="2400" spc="-10" dirty="0">
                <a:latin typeface="Carlito"/>
                <a:cs typeface="Carlito"/>
              </a:rPr>
              <a:t>network,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connecting </a:t>
            </a:r>
            <a:r>
              <a:rPr sz="2400" spc="-5" dirty="0">
                <a:latin typeface="Carlito"/>
                <a:cs typeface="Carlito"/>
              </a:rPr>
              <a:t>devices (called </a:t>
            </a:r>
            <a:r>
              <a:rPr sz="2400" spc="-20" dirty="0">
                <a:latin typeface="Carlito"/>
                <a:cs typeface="Carlito"/>
              </a:rPr>
              <a:t>routers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switches)  </a:t>
            </a:r>
            <a:r>
              <a:rPr sz="2400" spc="-15" dirty="0">
                <a:latin typeface="Carlito"/>
                <a:cs typeface="Carlito"/>
              </a:rPr>
              <a:t>route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switch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packets to </a:t>
            </a:r>
            <a:r>
              <a:rPr sz="2400" dirty="0">
                <a:latin typeface="Carlito"/>
                <a:cs typeface="Carlito"/>
              </a:rPr>
              <a:t>their </a:t>
            </a:r>
            <a:r>
              <a:rPr sz="2400" spc="-5" dirty="0">
                <a:latin typeface="Carlito"/>
                <a:cs typeface="Carlito"/>
              </a:rPr>
              <a:t>final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destination.</a:t>
            </a:r>
            <a:endParaRPr sz="2400" dirty="0">
              <a:latin typeface="Carlito"/>
              <a:cs typeface="Carlito"/>
            </a:endParaRPr>
          </a:p>
          <a:p>
            <a:pPr algn="just">
              <a:spcBef>
                <a:spcPts val="10"/>
              </a:spcBef>
            </a:pPr>
            <a:endParaRPr sz="3300" dirty="0">
              <a:latin typeface="Carlito"/>
              <a:cs typeface="Carlito"/>
            </a:endParaRPr>
          </a:p>
          <a:p>
            <a:pPr marL="355600" marR="5080" indent="-343535" algn="just">
              <a:buFont typeface="Arial" panose="020B0604020202020204" pitchFamily="34" charset="0"/>
              <a:buChar char="•"/>
            </a:pPr>
            <a:r>
              <a:rPr sz="2400" spc="-5" dirty="0">
                <a:latin typeface="Carlito"/>
                <a:cs typeface="Carlito"/>
              </a:rPr>
              <a:t>One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functions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20" dirty="0">
                <a:latin typeface="Carlito"/>
                <a:cs typeface="Carlito"/>
              </a:rPr>
              <a:t>layer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provide </a:t>
            </a:r>
            <a:r>
              <a:rPr sz="2400" dirty="0">
                <a:latin typeface="Carlito"/>
                <a:cs typeface="Carlito"/>
              </a:rPr>
              <a:t>this  </a:t>
            </a:r>
            <a:r>
              <a:rPr sz="2400" spc="-5" dirty="0">
                <a:latin typeface="Carlito"/>
                <a:cs typeface="Carlito"/>
              </a:rPr>
              <a:t>mechanism.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7954" y="6431686"/>
            <a:ext cx="7753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27514" y="6431686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-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51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Basics of </a:t>
            </a:r>
            <a:r>
              <a:rPr spc="-10" dirty="0"/>
              <a:t>Data</a:t>
            </a:r>
            <a:r>
              <a:rPr spc="5" dirty="0"/>
              <a:t> </a:t>
            </a:r>
            <a:r>
              <a:rPr spc="-5" dirty="0"/>
              <a:t>Communication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00883" y="1286221"/>
            <a:ext cx="7525384" cy="103505"/>
            <a:chOff x="2500883" y="1286221"/>
            <a:chExt cx="7525384" cy="103505"/>
          </a:xfrm>
        </p:grpSpPr>
        <p:sp>
          <p:nvSpPr>
            <p:cNvPr id="4" name="object 4"/>
            <p:cNvSpPr/>
            <p:nvPr/>
          </p:nvSpPr>
          <p:spPr>
            <a:xfrm>
              <a:off x="2500883" y="1286221"/>
              <a:ext cx="7525384" cy="1032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0535" y="1295526"/>
              <a:ext cx="7475220" cy="53340"/>
            </a:xfrm>
            <a:custGeom>
              <a:avLst/>
              <a:gdLst/>
              <a:ahLst/>
              <a:cxnLst/>
              <a:rect l="l" t="t" r="r" b="b"/>
              <a:pathLst>
                <a:path w="7475220" h="53340">
                  <a:moveTo>
                    <a:pt x="7475219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7475219" y="53339"/>
                  </a:lnTo>
                  <a:lnTo>
                    <a:pt x="747521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71013" y="2000834"/>
            <a:ext cx="695579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2425" marR="5080" indent="-34036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1F5F"/>
                </a:solidFill>
                <a:latin typeface="Arial"/>
                <a:cs typeface="Arial"/>
              </a:rPr>
              <a:t>Process of transmitting</a:t>
            </a:r>
            <a:r>
              <a:rPr sz="44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1F5F"/>
                </a:solidFill>
                <a:latin typeface="Arial"/>
                <a:cs typeface="Arial"/>
              </a:rPr>
              <a:t>data  from </a:t>
            </a:r>
            <a:r>
              <a:rPr sz="4400" spc="-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4400" dirty="0">
                <a:solidFill>
                  <a:srgbClr val="001F5F"/>
                </a:solidFill>
                <a:latin typeface="Arial"/>
                <a:cs typeface="Arial"/>
              </a:rPr>
              <a:t>point to</a:t>
            </a:r>
            <a:r>
              <a:rPr sz="4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71444" y="3886200"/>
            <a:ext cx="5667756" cy="1924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2555" y="461900"/>
            <a:ext cx="332612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10" dirty="0">
                <a:latin typeface="Carlito"/>
                <a:cs typeface="Carlito"/>
              </a:rPr>
              <a:t>Network</a:t>
            </a:r>
            <a:r>
              <a:rPr spc="-75" dirty="0">
                <a:latin typeface="Carlito"/>
                <a:cs typeface="Carlito"/>
              </a:rPr>
              <a:t> </a:t>
            </a:r>
            <a:r>
              <a:rPr spc="-30" dirty="0">
                <a:latin typeface="Carlito"/>
                <a:cs typeface="Carlito"/>
              </a:rPr>
              <a:t>Layer</a:t>
            </a:r>
          </a:p>
        </p:txBody>
      </p:sp>
      <p:sp>
        <p:nvSpPr>
          <p:cNvPr id="3" name="object 3"/>
          <p:cNvSpPr/>
          <p:nvPr/>
        </p:nvSpPr>
        <p:spPr>
          <a:xfrm>
            <a:off x="2079125" y="1883664"/>
            <a:ext cx="8096623" cy="4756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238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88900">
                <a:lnSpc>
                  <a:spcPts val="1410"/>
                </a:lnSpc>
              </a:pPr>
              <a:t>31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61900"/>
            <a:ext cx="636435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40" dirty="0"/>
              <a:t>Transport</a:t>
            </a:r>
            <a:r>
              <a:rPr spc="-45" dirty="0"/>
              <a:t> </a:t>
            </a:r>
            <a:r>
              <a:rPr spc="-3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10994"/>
            <a:ext cx="8074659" cy="50212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3535" algn="just"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The 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responsible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process-to- 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10" dirty="0">
                <a:latin typeface="Carlito"/>
                <a:cs typeface="Carlito"/>
              </a:rPr>
              <a:t>delivery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5" dirty="0">
                <a:latin typeface="Carlito"/>
                <a:cs typeface="Carlito"/>
              </a:rPr>
              <a:t>entire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message.</a:t>
            </a:r>
            <a:endParaRPr sz="2800">
              <a:latin typeface="Carlito"/>
              <a:cs typeface="Carlito"/>
            </a:endParaRPr>
          </a:p>
          <a:p>
            <a:pPr marL="355600" marR="7620" indent="-343535" algn="just">
              <a:spcBef>
                <a:spcPts val="670"/>
              </a:spcBef>
              <a:buFont typeface="Arial"/>
              <a:buChar char="•"/>
              <a:tabLst>
                <a:tab pos="4368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an application </a:t>
            </a:r>
            <a:r>
              <a:rPr sz="2800" spc="-20" dirty="0">
                <a:latin typeface="Carlito"/>
                <a:cs typeface="Carlito"/>
              </a:rPr>
              <a:t>program </a:t>
            </a:r>
            <a:r>
              <a:rPr sz="2800" spc="-5" dirty="0">
                <a:latin typeface="Carlito"/>
                <a:cs typeface="Carlito"/>
              </a:rPr>
              <a:t>running on the  </a:t>
            </a:r>
            <a:r>
              <a:rPr sz="2800" spc="-15" dirty="0">
                <a:latin typeface="Carlito"/>
                <a:cs typeface="Carlito"/>
              </a:rPr>
              <a:t>host.</a:t>
            </a:r>
            <a:endParaRPr sz="2800">
              <a:latin typeface="Carlito"/>
              <a:cs typeface="Carlito"/>
            </a:endParaRPr>
          </a:p>
          <a:p>
            <a:pPr marL="355600" marR="6985" indent="-343535" algn="just"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Whereas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layer oversees </a:t>
            </a:r>
            <a:r>
              <a:rPr sz="2800" spc="-10" dirty="0">
                <a:latin typeface="Carlito"/>
                <a:cs typeface="Carlito"/>
              </a:rPr>
              <a:t>source-to-  destination delivery </a:t>
            </a:r>
            <a:r>
              <a:rPr sz="2800" spc="-5" dirty="0">
                <a:latin typeface="Carlito"/>
                <a:cs typeface="Carlito"/>
              </a:rPr>
              <a:t>of individual </a:t>
            </a:r>
            <a:r>
              <a:rPr sz="2800" spc="-15" dirty="0">
                <a:latin typeface="Carlito"/>
                <a:cs typeface="Carlito"/>
              </a:rPr>
              <a:t>packets, </a:t>
            </a:r>
            <a:r>
              <a:rPr sz="2800" spc="-10" dirty="0">
                <a:latin typeface="Carlito"/>
                <a:cs typeface="Carlito"/>
              </a:rPr>
              <a:t>it does </a:t>
            </a:r>
            <a:r>
              <a:rPr sz="2800" spc="-5" dirty="0">
                <a:latin typeface="Carlito"/>
                <a:cs typeface="Carlito"/>
              </a:rPr>
              <a:t>not  </a:t>
            </a:r>
            <a:r>
              <a:rPr sz="2800" spc="-20" dirty="0">
                <a:latin typeface="Carlito"/>
                <a:cs typeface="Carlito"/>
              </a:rPr>
              <a:t>recognize any </a:t>
            </a:r>
            <a:r>
              <a:rPr sz="2800" spc="-15" dirty="0">
                <a:latin typeface="Carlito"/>
                <a:cs typeface="Carlito"/>
              </a:rPr>
              <a:t>relationship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those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packets.</a:t>
            </a:r>
            <a:endParaRPr sz="280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5" dirty="0">
                <a:latin typeface="Carlito"/>
                <a:cs typeface="Carlito"/>
              </a:rPr>
              <a:t>treats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20" dirty="0">
                <a:latin typeface="Carlito"/>
                <a:cs typeface="Carlito"/>
              </a:rPr>
              <a:t>independently, </a:t>
            </a:r>
            <a:r>
              <a:rPr sz="2800" spc="-5" dirty="0">
                <a:latin typeface="Carlito"/>
                <a:cs typeface="Carlito"/>
              </a:rPr>
              <a:t>as though each  </a:t>
            </a:r>
            <a:r>
              <a:rPr sz="2800" spc="-10" dirty="0">
                <a:latin typeface="Carlito"/>
                <a:cs typeface="Carlito"/>
              </a:rPr>
              <a:t>piece belonged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20" dirty="0">
                <a:latin typeface="Carlito"/>
                <a:cs typeface="Carlito"/>
              </a:rPr>
              <a:t>separate </a:t>
            </a:r>
            <a:r>
              <a:rPr sz="2800" spc="-5" dirty="0">
                <a:latin typeface="Carlito"/>
                <a:cs typeface="Carlito"/>
              </a:rPr>
              <a:t>message, whether </a:t>
            </a:r>
            <a:r>
              <a:rPr sz="2800" spc="10" dirty="0">
                <a:latin typeface="Carlito"/>
                <a:cs typeface="Carlito"/>
              </a:rPr>
              <a:t>or </a:t>
            </a:r>
            <a:r>
              <a:rPr sz="2800" spc="6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not it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does.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615712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88900">
                <a:lnSpc>
                  <a:spcPts val="1410"/>
                </a:lnSpc>
              </a:pPr>
              <a:t>32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461900"/>
            <a:ext cx="61382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40" dirty="0"/>
              <a:t>Transport</a:t>
            </a:r>
            <a:r>
              <a:rPr spc="-45" dirty="0"/>
              <a:t> </a:t>
            </a:r>
            <a:r>
              <a:rPr spc="-3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07946"/>
            <a:ext cx="807148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transport </a:t>
            </a:r>
            <a:r>
              <a:rPr sz="3200" spc="-65" dirty="0">
                <a:latin typeface="Carlito"/>
                <a:cs typeface="Carlito"/>
              </a:rPr>
              <a:t>layer, </a:t>
            </a:r>
            <a:r>
              <a:rPr sz="3200" dirty="0">
                <a:latin typeface="Carlito"/>
                <a:cs typeface="Carlito"/>
              </a:rPr>
              <a:t>on the other hand,  </a:t>
            </a:r>
            <a:r>
              <a:rPr sz="3200" spc="-10" dirty="0">
                <a:latin typeface="Carlito"/>
                <a:cs typeface="Carlito"/>
              </a:rPr>
              <a:t>ensures that </a:t>
            </a:r>
            <a:r>
              <a:rPr sz="3200" dirty="0">
                <a:latin typeface="Carlito"/>
                <a:cs typeface="Carlito"/>
              </a:rPr>
              <a:t>the whole </a:t>
            </a:r>
            <a:r>
              <a:rPr sz="3200" spc="-5" dirty="0">
                <a:latin typeface="Carlito"/>
                <a:cs typeface="Carlito"/>
              </a:rPr>
              <a:t>message arrives </a:t>
            </a:r>
            <a:r>
              <a:rPr sz="3200" spc="-15" dirty="0">
                <a:latin typeface="Carlito"/>
                <a:cs typeface="Carlito"/>
              </a:rPr>
              <a:t>intact  </a:t>
            </a:r>
            <a:r>
              <a:rPr sz="3200" dirty="0">
                <a:latin typeface="Carlito"/>
                <a:cs typeface="Carlito"/>
              </a:rPr>
              <a:t>and in </a:t>
            </a:r>
            <a:r>
              <a:rPr sz="3200" spc="-60" dirty="0">
                <a:latin typeface="Carlito"/>
                <a:cs typeface="Carlito"/>
              </a:rPr>
              <a:t>order, </a:t>
            </a:r>
            <a:r>
              <a:rPr sz="3200" spc="-15" dirty="0">
                <a:latin typeface="Carlito"/>
                <a:cs typeface="Carlito"/>
              </a:rPr>
              <a:t>overseeing </a:t>
            </a:r>
            <a:r>
              <a:rPr sz="3200" spc="-5" dirty="0">
                <a:latin typeface="Carlito"/>
                <a:cs typeface="Carlito"/>
              </a:rPr>
              <a:t>both </a:t>
            </a:r>
            <a:r>
              <a:rPr sz="3200" spc="-15" dirty="0">
                <a:latin typeface="Carlito"/>
                <a:cs typeface="Carlito"/>
              </a:rPr>
              <a:t>error </a:t>
            </a:r>
            <a:r>
              <a:rPr sz="3200" spc="-20" dirty="0">
                <a:latin typeface="Carlito"/>
                <a:cs typeface="Carlito"/>
              </a:rPr>
              <a:t>control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flow </a:t>
            </a:r>
            <a:r>
              <a:rPr sz="3200" spc="-15" dirty="0">
                <a:latin typeface="Carlito"/>
                <a:cs typeface="Carlito"/>
              </a:rPr>
              <a:t>control at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source-to-destination  level.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48782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1" y="461900"/>
            <a:ext cx="527329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40" dirty="0">
                <a:latin typeface="Carlito"/>
                <a:cs typeface="Carlito"/>
              </a:rPr>
              <a:t>Transport</a:t>
            </a:r>
            <a:r>
              <a:rPr b="0" spc="-75" dirty="0">
                <a:latin typeface="Carlito"/>
                <a:cs typeface="Carlito"/>
              </a:rPr>
              <a:t> </a:t>
            </a:r>
            <a:r>
              <a:rPr b="0" spc="-30" dirty="0">
                <a:latin typeface="Carlito"/>
                <a:cs typeface="Carlito"/>
              </a:rPr>
              <a:t>Layer</a:t>
            </a:r>
          </a:p>
        </p:txBody>
      </p:sp>
      <p:sp>
        <p:nvSpPr>
          <p:cNvPr id="3" name="object 3"/>
          <p:cNvSpPr/>
          <p:nvPr/>
        </p:nvSpPr>
        <p:spPr>
          <a:xfrm>
            <a:off x="1975104" y="1476755"/>
            <a:ext cx="8369808" cy="466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88900">
                <a:lnSpc>
                  <a:spcPts val="1410"/>
                </a:lnSpc>
              </a:pPr>
              <a:t>33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215905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88900">
                <a:lnSpc>
                  <a:spcPts val="1410"/>
                </a:lnSpc>
              </a:pPr>
              <a:t>34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461900"/>
            <a:ext cx="62144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40" dirty="0"/>
              <a:t>Transport</a:t>
            </a:r>
            <a:r>
              <a:rPr spc="-45" dirty="0"/>
              <a:t> </a:t>
            </a:r>
            <a:r>
              <a:rPr spc="-3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11020"/>
            <a:ext cx="5452110" cy="347595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Service-point</a:t>
            </a:r>
            <a:r>
              <a:rPr sz="3200" b="1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addressing</a:t>
            </a:r>
            <a:endParaRPr sz="320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Segmentation </a:t>
            </a: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and</a:t>
            </a:r>
            <a:r>
              <a:rPr sz="3200" b="1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reassembly</a:t>
            </a:r>
            <a:endParaRPr sz="3200">
              <a:latin typeface="Carlito"/>
              <a:cs typeface="Carlito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Connection</a:t>
            </a:r>
            <a:r>
              <a:rPr sz="3200" b="1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control</a:t>
            </a:r>
            <a:endParaRPr sz="320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Flow</a:t>
            </a: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control</a:t>
            </a:r>
            <a:endParaRPr sz="320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Error</a:t>
            </a:r>
            <a:r>
              <a:rPr sz="3200" b="1" spc="-1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control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85105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88900">
                <a:lnSpc>
                  <a:spcPts val="1410"/>
                </a:lnSpc>
              </a:pPr>
              <a:t>35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490475"/>
            <a:ext cx="59096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40" dirty="0"/>
              <a:t>Transport</a:t>
            </a:r>
            <a:r>
              <a:rPr spc="-45" dirty="0"/>
              <a:t> </a:t>
            </a:r>
            <a:r>
              <a:rPr spc="-3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07946"/>
            <a:ext cx="8072755" cy="4747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65785" indent="-343535" algn="just"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Other responsibilities of the </a:t>
            </a:r>
            <a:r>
              <a:rPr sz="3200" spc="-10" dirty="0">
                <a:latin typeface="Carlito"/>
                <a:cs typeface="Carlito"/>
              </a:rPr>
              <a:t>transport </a:t>
            </a:r>
            <a:r>
              <a:rPr sz="3200" spc="-20" dirty="0">
                <a:latin typeface="Carlito"/>
                <a:cs typeface="Carlito"/>
              </a:rPr>
              <a:t>layer  </a:t>
            </a:r>
            <a:r>
              <a:rPr sz="3200" spc="-5" dirty="0">
                <a:latin typeface="Carlito"/>
                <a:cs typeface="Carlito"/>
              </a:rPr>
              <a:t>include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1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following:</a:t>
            </a:r>
            <a:endParaRPr sz="3200">
              <a:latin typeface="Carlito"/>
              <a:cs typeface="Carlito"/>
            </a:endParaRPr>
          </a:p>
          <a:p>
            <a:pPr marL="12700" algn="just">
              <a:spcBef>
                <a:spcPts val="765"/>
              </a:spcBef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1. Service-point</a:t>
            </a:r>
            <a:r>
              <a:rPr sz="3200" b="1" spc="114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addressing</a:t>
            </a:r>
            <a:endParaRPr sz="3200">
              <a:latin typeface="Carlito"/>
              <a:cs typeface="Carlito"/>
            </a:endParaRPr>
          </a:p>
          <a:p>
            <a:pPr marL="355600" marR="5715" indent="-343535" algn="just">
              <a:spcBef>
                <a:spcPts val="69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Carlito"/>
                <a:cs typeface="Carlito"/>
              </a:rPr>
              <a:t>Computers </a:t>
            </a:r>
            <a:r>
              <a:rPr sz="2800" spc="-10" dirty="0">
                <a:latin typeface="Carlito"/>
                <a:cs typeface="Carlito"/>
              </a:rPr>
              <a:t>often </a:t>
            </a:r>
            <a:r>
              <a:rPr sz="2800" dirty="0">
                <a:latin typeface="Carlito"/>
                <a:cs typeface="Carlito"/>
              </a:rPr>
              <a:t>run </a:t>
            </a:r>
            <a:r>
              <a:rPr sz="2800" spc="-20" dirty="0">
                <a:latin typeface="Carlito"/>
                <a:cs typeface="Carlito"/>
              </a:rPr>
              <a:t>several programs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same  </a:t>
            </a:r>
            <a:r>
              <a:rPr sz="2800" spc="-5" dirty="0">
                <a:latin typeface="Carlito"/>
                <a:cs typeface="Carlito"/>
              </a:rPr>
              <a:t>time.</a:t>
            </a:r>
            <a:endParaRPr sz="280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675"/>
              </a:spcBef>
              <a:buFont typeface="Arial"/>
              <a:buChar char="•"/>
              <a:tabLst>
                <a:tab pos="436880" algn="l"/>
              </a:tabLst>
            </a:pPr>
            <a:r>
              <a:rPr dirty="0"/>
              <a:t>	</a:t>
            </a:r>
            <a:r>
              <a:rPr sz="2800" spc="-20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10" dirty="0">
                <a:latin typeface="Carlito"/>
                <a:cs typeface="Carlito"/>
              </a:rPr>
              <a:t>reason, source-to-destination delivery  </a:t>
            </a:r>
            <a:r>
              <a:rPr sz="2800" spc="-5" dirty="0">
                <a:latin typeface="Carlito"/>
                <a:cs typeface="Carlito"/>
              </a:rPr>
              <a:t>means </a:t>
            </a:r>
            <a:r>
              <a:rPr sz="2800" spc="-10" dirty="0">
                <a:latin typeface="Carlito"/>
                <a:cs typeface="Carlito"/>
              </a:rPr>
              <a:t>delivery not only </a:t>
            </a:r>
            <a:r>
              <a:rPr sz="2800" spc="-15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one computer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next</a:t>
            </a:r>
            <a:r>
              <a:rPr sz="2800" spc="6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but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specific process </a:t>
            </a:r>
            <a:r>
              <a:rPr sz="2800" spc="-5" dirty="0">
                <a:latin typeface="Carlito"/>
                <a:cs typeface="Carlito"/>
              </a:rPr>
              <a:t>(running  </a:t>
            </a:r>
            <a:r>
              <a:rPr sz="2800" spc="-20" dirty="0">
                <a:latin typeface="Carlito"/>
                <a:cs typeface="Carlito"/>
              </a:rPr>
              <a:t>program) </a:t>
            </a:r>
            <a:r>
              <a:rPr sz="2800" spc="-5" dirty="0">
                <a:latin typeface="Carlito"/>
                <a:cs typeface="Carlito"/>
              </a:rPr>
              <a:t>on one </a:t>
            </a:r>
            <a:r>
              <a:rPr sz="2800" spc="-10" dirty="0">
                <a:latin typeface="Carlito"/>
                <a:cs typeface="Carlito"/>
              </a:rPr>
              <a:t>computer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 specific </a:t>
            </a:r>
            <a:r>
              <a:rPr sz="2800" spc="-15" dirty="0">
                <a:latin typeface="Carlito"/>
                <a:cs typeface="Carlito"/>
              </a:rPr>
              <a:t>process </a:t>
            </a:r>
            <a:r>
              <a:rPr sz="2800" spc="6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(running </a:t>
            </a:r>
            <a:r>
              <a:rPr sz="2800" spc="-20" dirty="0">
                <a:latin typeface="Carlito"/>
                <a:cs typeface="Carlito"/>
              </a:rPr>
              <a:t>program) </a:t>
            </a:r>
            <a:r>
              <a:rPr sz="2800" spc="-5" dirty="0">
                <a:latin typeface="Carlito"/>
                <a:cs typeface="Carlito"/>
              </a:rPr>
              <a:t>on the</a:t>
            </a:r>
            <a:r>
              <a:rPr sz="2800" spc="120" dirty="0">
                <a:latin typeface="Carlito"/>
                <a:cs typeface="Carlito"/>
              </a:rPr>
              <a:t> </a:t>
            </a:r>
            <a:r>
              <a:rPr sz="2800" spc="-55" dirty="0">
                <a:latin typeface="Carlito"/>
                <a:cs typeface="Carlito"/>
              </a:rPr>
              <a:t>other.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10290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36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461900"/>
            <a:ext cx="57572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40" dirty="0"/>
              <a:t>Transport</a:t>
            </a:r>
            <a:r>
              <a:rPr spc="-45" dirty="0"/>
              <a:t> </a:t>
            </a:r>
            <a:r>
              <a:rPr spc="-3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07946"/>
            <a:ext cx="8073390" cy="470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Service-point</a:t>
            </a:r>
            <a:r>
              <a:rPr sz="3200" b="1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addressing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4400">
              <a:latin typeface="Carlito"/>
              <a:cs typeface="Carlito"/>
            </a:endParaRPr>
          </a:p>
          <a:p>
            <a:pPr marL="355600" marR="5080" indent="-343535" algn="just"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transport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5" dirty="0">
                <a:latin typeface="Carlito"/>
                <a:cs typeface="Carlito"/>
              </a:rPr>
              <a:t>header must </a:t>
            </a:r>
            <a:r>
              <a:rPr sz="3200" spc="-25" dirty="0">
                <a:latin typeface="Carlito"/>
                <a:cs typeface="Carlito"/>
              </a:rPr>
              <a:t>therefore  </a:t>
            </a:r>
            <a:r>
              <a:rPr sz="3200" dirty="0">
                <a:latin typeface="Carlito"/>
                <a:cs typeface="Carlito"/>
              </a:rPr>
              <a:t>include a type of </a:t>
            </a:r>
            <a:r>
              <a:rPr sz="3200" spc="-10" dirty="0">
                <a:latin typeface="Carlito"/>
                <a:cs typeface="Carlito"/>
              </a:rPr>
              <a:t>address </a:t>
            </a:r>
            <a:r>
              <a:rPr sz="3200" spc="-5" dirty="0">
                <a:latin typeface="Carlito"/>
                <a:cs typeface="Carlito"/>
              </a:rPr>
              <a:t>called </a:t>
            </a: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a service-  </a:t>
            </a: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point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address </a:t>
            </a: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(or port</a:t>
            </a:r>
            <a:r>
              <a:rPr sz="3200" b="1" spc="-4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address).</a:t>
            </a:r>
            <a:endParaRPr sz="320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775"/>
              </a:spcBef>
              <a:buFont typeface="Arial"/>
              <a:buChar char="•"/>
              <a:tabLst>
                <a:tab pos="447675" algn="l"/>
              </a:tabLst>
            </a:pPr>
            <a:r>
              <a:rPr dirty="0"/>
              <a:t>	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network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15" dirty="0">
                <a:latin typeface="Carlito"/>
                <a:cs typeface="Carlito"/>
              </a:rPr>
              <a:t>gets </a:t>
            </a:r>
            <a:r>
              <a:rPr sz="3200" dirty="0">
                <a:latin typeface="Carlito"/>
                <a:cs typeface="Carlito"/>
              </a:rPr>
              <a:t>each </a:t>
            </a:r>
            <a:r>
              <a:rPr sz="3200" spc="-25" dirty="0">
                <a:latin typeface="Carlito"/>
                <a:cs typeface="Carlito"/>
              </a:rPr>
              <a:t>packet to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5" dirty="0">
                <a:latin typeface="Carlito"/>
                <a:cs typeface="Carlito"/>
              </a:rPr>
              <a:t>correct </a:t>
            </a:r>
            <a:r>
              <a:rPr sz="3200" spc="-10" dirty="0">
                <a:latin typeface="Carlito"/>
                <a:cs typeface="Carlito"/>
              </a:rPr>
              <a:t>computer;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transport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15" dirty="0">
                <a:latin typeface="Carlito"/>
                <a:cs typeface="Carlito"/>
              </a:rPr>
              <a:t>gets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5" dirty="0">
                <a:latin typeface="Carlito"/>
                <a:cs typeface="Carlito"/>
              </a:rPr>
              <a:t>entire </a:t>
            </a:r>
            <a:r>
              <a:rPr sz="3200" spc="-5" dirty="0">
                <a:latin typeface="Carlito"/>
                <a:cs typeface="Carlito"/>
              </a:rPr>
              <a:t>message </a:t>
            </a:r>
            <a:r>
              <a:rPr sz="3200" spc="-1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correct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dirty="0">
                <a:latin typeface="Carlito"/>
                <a:cs typeface="Carlito"/>
              </a:rPr>
              <a:t>on </a:t>
            </a:r>
            <a:r>
              <a:rPr sz="3200" spc="-5" dirty="0">
                <a:latin typeface="Carlito"/>
                <a:cs typeface="Carlito"/>
              </a:rPr>
              <a:t>that  </a:t>
            </a:r>
            <a:r>
              <a:rPr sz="3200" spc="-45" dirty="0">
                <a:latin typeface="Carlito"/>
                <a:cs typeface="Carlito"/>
              </a:rPr>
              <a:t>computer.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295988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37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461900"/>
            <a:ext cx="58334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40" dirty="0"/>
              <a:t>Transport</a:t>
            </a:r>
            <a:r>
              <a:rPr spc="-45" dirty="0"/>
              <a:t> </a:t>
            </a:r>
            <a:r>
              <a:rPr spc="-3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11021"/>
            <a:ext cx="8072755" cy="47480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 algn="just">
              <a:spcBef>
                <a:spcPts val="8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Segmentation </a:t>
            </a: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and</a:t>
            </a:r>
            <a:r>
              <a:rPr sz="3200" b="1" spc="-6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reassembly</a:t>
            </a:r>
            <a:endParaRPr sz="3200" dirty="0">
              <a:latin typeface="Carlito"/>
              <a:cs typeface="Carlito"/>
            </a:endParaRPr>
          </a:p>
          <a:p>
            <a:pPr marL="469265" marR="5080" indent="-457200" algn="just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message is divided </a:t>
            </a:r>
            <a:r>
              <a:rPr sz="3200" spc="-15" dirty="0">
                <a:latin typeface="Carlito"/>
                <a:cs typeface="Carlito"/>
              </a:rPr>
              <a:t>into transmittable  </a:t>
            </a:r>
            <a:r>
              <a:rPr sz="3200" spc="-5" dirty="0">
                <a:latin typeface="Carlito"/>
                <a:cs typeface="Carlito"/>
              </a:rPr>
              <a:t>segments, </a:t>
            </a:r>
            <a:r>
              <a:rPr sz="3200" dirty="0">
                <a:latin typeface="Carlito"/>
                <a:cs typeface="Carlito"/>
              </a:rPr>
              <a:t>with each </a:t>
            </a:r>
            <a:r>
              <a:rPr sz="3200" spc="-5" dirty="0">
                <a:latin typeface="Carlito"/>
                <a:cs typeface="Carlito"/>
              </a:rPr>
              <a:t>segment containing </a:t>
            </a:r>
            <a:r>
              <a:rPr sz="3200" dirty="0">
                <a:latin typeface="Carlito"/>
                <a:cs typeface="Carlito"/>
              </a:rPr>
              <a:t>a  </a:t>
            </a:r>
            <a:r>
              <a:rPr sz="3200" spc="-5" dirty="0">
                <a:latin typeface="Carlito"/>
                <a:cs typeface="Carlito"/>
              </a:rPr>
              <a:t>sequence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spc="-50" dirty="0">
                <a:latin typeface="Carlito"/>
                <a:cs typeface="Carlito"/>
              </a:rPr>
              <a:t>number.</a:t>
            </a:r>
            <a:endParaRPr sz="3200" dirty="0">
              <a:latin typeface="Carlito"/>
              <a:cs typeface="Carlito"/>
            </a:endParaRPr>
          </a:p>
          <a:p>
            <a:pPr marL="355600" marR="5715" indent="-343535" algn="just"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These </a:t>
            </a:r>
            <a:r>
              <a:rPr sz="3200" spc="-15" dirty="0">
                <a:latin typeface="Carlito"/>
                <a:cs typeface="Carlito"/>
              </a:rPr>
              <a:t>numbers </a:t>
            </a:r>
            <a:r>
              <a:rPr sz="3200" dirty="0">
                <a:latin typeface="Carlito"/>
                <a:cs typeface="Carlito"/>
              </a:rPr>
              <a:t>enable the </a:t>
            </a:r>
            <a:r>
              <a:rPr sz="3200" spc="-10" dirty="0">
                <a:latin typeface="Carlito"/>
                <a:cs typeface="Carlito"/>
              </a:rPr>
              <a:t>transport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45" dirty="0">
                <a:latin typeface="Carlito"/>
                <a:cs typeface="Carlito"/>
              </a:rPr>
              <a:t>to  </a:t>
            </a:r>
            <a:r>
              <a:rPr sz="3200" spc="-5" dirty="0">
                <a:latin typeface="Carlito"/>
                <a:cs typeface="Carlito"/>
              </a:rPr>
              <a:t>reassemble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message </a:t>
            </a:r>
            <a:r>
              <a:rPr sz="3200" spc="-15" dirty="0">
                <a:latin typeface="Carlito"/>
                <a:cs typeface="Carlito"/>
              </a:rPr>
              <a:t>correctly </a:t>
            </a:r>
            <a:r>
              <a:rPr sz="3200" spc="-5" dirty="0">
                <a:latin typeface="Carlito"/>
                <a:cs typeface="Carlito"/>
              </a:rPr>
              <a:t>upon  arriving </a:t>
            </a:r>
            <a:r>
              <a:rPr sz="3200" spc="-15" dirty="0">
                <a:latin typeface="Carlito"/>
                <a:cs typeface="Carlito"/>
              </a:rPr>
              <a:t>at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destination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identify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replace </a:t>
            </a:r>
            <a:r>
              <a:rPr sz="3200" spc="-20" dirty="0">
                <a:latin typeface="Carlito"/>
                <a:cs typeface="Carlito"/>
              </a:rPr>
              <a:t>packets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spc="-15" dirty="0">
                <a:latin typeface="Carlito"/>
                <a:cs typeface="Carlito"/>
              </a:rPr>
              <a:t>were </a:t>
            </a:r>
            <a:r>
              <a:rPr sz="3200" spc="-10" dirty="0">
                <a:latin typeface="Carlito"/>
                <a:cs typeface="Carlito"/>
              </a:rPr>
              <a:t>lost </a:t>
            </a:r>
            <a:r>
              <a:rPr sz="3200" spc="-5" dirty="0">
                <a:latin typeface="Carlito"/>
                <a:cs typeface="Carlito"/>
              </a:rPr>
              <a:t>in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transmission.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51334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38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329642"/>
            <a:ext cx="58360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40" dirty="0"/>
              <a:t>Transport</a:t>
            </a:r>
            <a:r>
              <a:rPr spc="-55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272278"/>
            <a:ext cx="8303260" cy="4754506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 algn="just">
              <a:spcBef>
                <a:spcPts val="894"/>
              </a:spcBef>
              <a:buFont typeface="Arial"/>
              <a:buChar char="•"/>
              <a:tabLst>
                <a:tab pos="356235" algn="l"/>
              </a:tabLst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Connection</a:t>
            </a:r>
            <a:r>
              <a:rPr sz="3200" b="1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control</a:t>
            </a:r>
            <a:endParaRPr sz="3200" dirty="0">
              <a:latin typeface="Carlito"/>
              <a:cs typeface="Carlito"/>
            </a:endParaRPr>
          </a:p>
          <a:p>
            <a:pPr marL="355600" marR="5715" indent="-343535" algn="just">
              <a:spcBef>
                <a:spcPts val="69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either connectionless or  </a:t>
            </a:r>
            <a:r>
              <a:rPr sz="2800" spc="-10" dirty="0">
                <a:latin typeface="Carlito"/>
                <a:cs typeface="Carlito"/>
              </a:rPr>
              <a:t>connection-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oriented.</a:t>
            </a:r>
            <a:endParaRPr sz="2800" dirty="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675"/>
              </a:spcBef>
              <a:buFont typeface="Arial"/>
              <a:buChar char="•"/>
              <a:tabLst>
                <a:tab pos="4368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connectionless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transport </a:t>
            </a: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layer </a:t>
            </a:r>
            <a:r>
              <a:rPr sz="2800" spc="-15" dirty="0">
                <a:latin typeface="Carlito"/>
                <a:cs typeface="Carlito"/>
              </a:rPr>
              <a:t>treats </a:t>
            </a:r>
            <a:r>
              <a:rPr sz="2800" spc="-5" dirty="0">
                <a:latin typeface="Carlito"/>
                <a:cs typeface="Carlito"/>
              </a:rPr>
              <a:t>each  </a:t>
            </a:r>
            <a:r>
              <a:rPr sz="2800" spc="-10" dirty="0">
                <a:latin typeface="Carlito"/>
                <a:cs typeface="Carlito"/>
              </a:rPr>
              <a:t>segment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independent </a:t>
            </a:r>
            <a:r>
              <a:rPr sz="2800" spc="-20" dirty="0">
                <a:latin typeface="Carlito"/>
                <a:cs typeface="Carlito"/>
              </a:rPr>
              <a:t>packet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delivers </a:t>
            </a:r>
            <a:r>
              <a:rPr sz="2800" spc="-10" dirty="0">
                <a:latin typeface="Carlito"/>
                <a:cs typeface="Carlito"/>
              </a:rPr>
              <a:t>it </a:t>
            </a:r>
            <a:r>
              <a:rPr sz="2800" spc="-30" dirty="0">
                <a:latin typeface="Carlito"/>
                <a:cs typeface="Carlito"/>
              </a:rPr>
              <a:t>to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destination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machine.</a:t>
            </a:r>
            <a:endParaRPr sz="2800" dirty="0">
              <a:latin typeface="Carlito"/>
              <a:cs typeface="Carlito"/>
            </a:endParaRPr>
          </a:p>
          <a:p>
            <a:pPr marL="436245" indent="-424180" algn="just">
              <a:spcBef>
                <a:spcPts val="670"/>
              </a:spcBef>
              <a:buFont typeface="Arial"/>
              <a:buChar char="•"/>
              <a:tabLst>
                <a:tab pos="43688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5" dirty="0">
                <a:solidFill>
                  <a:srgbClr val="C00000"/>
                </a:solidFill>
                <a:latin typeface="Carlito"/>
                <a:cs typeface="Carlito"/>
              </a:rPr>
              <a:t>connection- </a:t>
            </a:r>
            <a:r>
              <a:rPr sz="2800" b="1" spc="-10" dirty="0">
                <a:solidFill>
                  <a:srgbClr val="C00000"/>
                </a:solidFill>
                <a:latin typeface="Carlito"/>
                <a:cs typeface="Carlito"/>
              </a:rPr>
              <a:t>oriented transport</a:t>
            </a:r>
            <a:r>
              <a:rPr sz="2800" b="1" spc="16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Carlito"/>
                <a:cs typeface="Carlito"/>
              </a:rPr>
              <a:t>layer </a:t>
            </a:r>
            <a:r>
              <a:rPr sz="2800" spc="-20" dirty="0">
                <a:latin typeface="Carlito"/>
                <a:cs typeface="Carlito"/>
              </a:rPr>
              <a:t>make</a:t>
            </a:r>
            <a:r>
              <a:rPr lang="en-US" sz="2800" dirty="0"/>
              <a:t> a connection with the transport layer at the destination machine first before delivering the packets. After all the data are transferred, the connection is terminated</a:t>
            </a:r>
            <a:r>
              <a:rPr sz="2800" spc="-20" dirty="0">
                <a:latin typeface="Carlito"/>
                <a:cs typeface="Carlito"/>
              </a:rPr>
              <a:t> 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931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39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301497"/>
            <a:ext cx="59096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40" dirty="0"/>
              <a:t>Transport</a:t>
            </a:r>
            <a:r>
              <a:rPr spc="-45" dirty="0"/>
              <a:t> </a:t>
            </a:r>
            <a:r>
              <a:rPr spc="-3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11021"/>
            <a:ext cx="8072755" cy="327076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Flow</a:t>
            </a: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control.</a:t>
            </a:r>
            <a:endParaRPr sz="3200" dirty="0">
              <a:latin typeface="Carlito"/>
              <a:cs typeface="Carlito"/>
            </a:endParaRPr>
          </a:p>
          <a:p>
            <a:pPr marL="560705" marR="5080" indent="-457200">
              <a:spcBef>
                <a:spcPts val="770"/>
              </a:spcBef>
              <a:buFont typeface="Arial" panose="020B0604020202020204" pitchFamily="34" charset="0"/>
              <a:buChar char="•"/>
              <a:tabLst>
                <a:tab pos="919480" algn="l"/>
                <a:tab pos="1649095" algn="l"/>
                <a:tab pos="2559685" algn="l"/>
                <a:tab pos="3324860" algn="l"/>
                <a:tab pos="4373245" algn="l"/>
                <a:tab pos="5103495" algn="l"/>
                <a:tab pos="6825615" algn="l"/>
                <a:tab pos="7807325" algn="l"/>
              </a:tabLst>
            </a:pPr>
            <a:r>
              <a:rPr sz="3200" spc="-5" dirty="0">
                <a:latin typeface="Carlito"/>
                <a:cs typeface="Carlito"/>
              </a:rPr>
              <a:t>Li</a:t>
            </a:r>
            <a:r>
              <a:rPr sz="3200" spc="-114" dirty="0">
                <a:latin typeface="Carlito"/>
                <a:cs typeface="Carlito"/>
              </a:rPr>
              <a:t>k</a:t>
            </a:r>
            <a:r>
              <a:rPr sz="3200" dirty="0">
                <a:latin typeface="Carlito"/>
                <a:cs typeface="Carlito"/>
              </a:rPr>
              <a:t>e</a:t>
            </a:r>
            <a:r>
              <a:rPr lang="en-US" sz="320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lang="en-US"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</a:t>
            </a:r>
            <a:r>
              <a:rPr sz="3200" spc="-30" dirty="0">
                <a:latin typeface="Carlito"/>
                <a:cs typeface="Carlito"/>
              </a:rPr>
              <a:t>a</a:t>
            </a:r>
            <a:r>
              <a:rPr sz="3200" spc="-45" dirty="0">
                <a:latin typeface="Carlito"/>
                <a:cs typeface="Carlito"/>
              </a:rPr>
              <a:t>t</a:t>
            </a:r>
            <a:r>
              <a:rPr sz="3200" dirty="0">
                <a:latin typeface="Carlito"/>
                <a:cs typeface="Carlito"/>
              </a:rPr>
              <a:t>a</a:t>
            </a:r>
            <a:r>
              <a:rPr lang="en-US" sz="320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</a:t>
            </a:r>
            <a:r>
              <a:rPr sz="3200" spc="10" dirty="0">
                <a:latin typeface="Carlito"/>
                <a:cs typeface="Carlito"/>
              </a:rPr>
              <a:t>i</a:t>
            </a:r>
            <a:r>
              <a:rPr sz="3200" spc="5" dirty="0">
                <a:latin typeface="Carlito"/>
                <a:cs typeface="Carlito"/>
              </a:rPr>
              <a:t>n</a:t>
            </a:r>
            <a:r>
              <a:rPr sz="3200" dirty="0">
                <a:latin typeface="Carlito"/>
                <a:cs typeface="Carlito"/>
              </a:rPr>
              <a:t>k</a:t>
            </a:r>
            <a:r>
              <a:rPr lang="en-US" sz="320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</a:t>
            </a:r>
            <a:r>
              <a:rPr sz="3200" spc="-65" dirty="0">
                <a:latin typeface="Carlito"/>
                <a:cs typeface="Carlito"/>
              </a:rPr>
              <a:t>a</a:t>
            </a:r>
            <a:r>
              <a:rPr sz="3200" spc="-35" dirty="0">
                <a:latin typeface="Carlito"/>
                <a:cs typeface="Carlito"/>
              </a:rPr>
              <a:t>y</a:t>
            </a:r>
            <a:r>
              <a:rPr sz="3200" dirty="0">
                <a:latin typeface="Carlito"/>
                <a:cs typeface="Carlito"/>
              </a:rPr>
              <a:t>e</a:t>
            </a:r>
            <a:r>
              <a:rPr sz="3200" spc="-280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,</a:t>
            </a:r>
            <a:r>
              <a:rPr lang="en-US" sz="320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lang="en-US" sz="320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</a:t>
            </a:r>
            <a:r>
              <a:rPr sz="3200" spc="-70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ansport</a:t>
            </a:r>
            <a:r>
              <a:rPr lang="en-US" sz="320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l</a:t>
            </a:r>
            <a:r>
              <a:rPr sz="3200" spc="-65" dirty="0">
                <a:latin typeface="Carlito"/>
                <a:cs typeface="Carlito"/>
              </a:rPr>
              <a:t>a</a:t>
            </a:r>
            <a:r>
              <a:rPr sz="3200" spc="-35" dirty="0">
                <a:latin typeface="Carlito"/>
                <a:cs typeface="Carlito"/>
              </a:rPr>
              <a:t>y</a:t>
            </a:r>
            <a:r>
              <a:rPr sz="3200" dirty="0">
                <a:latin typeface="Carlito"/>
                <a:cs typeface="Carlito"/>
              </a:rPr>
              <a:t>er</a:t>
            </a:r>
            <a:r>
              <a:rPr lang="en-US"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is  </a:t>
            </a:r>
            <a:r>
              <a:rPr sz="3200" spc="-10" dirty="0">
                <a:latin typeface="Carlito"/>
                <a:cs typeface="Carlito"/>
              </a:rPr>
              <a:t>responsible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10" dirty="0">
                <a:latin typeface="Carlito"/>
                <a:cs typeface="Carlito"/>
              </a:rPr>
              <a:t>flow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control.</a:t>
            </a:r>
            <a:endParaRPr sz="3200" dirty="0">
              <a:latin typeface="Carlito"/>
              <a:cs typeface="Carlito"/>
            </a:endParaRPr>
          </a:p>
          <a:p>
            <a:pPr marL="560705" marR="6350" indent="-457200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spc="-50" dirty="0">
                <a:latin typeface="Carlito"/>
                <a:cs typeface="Carlito"/>
              </a:rPr>
              <a:t>However, </a:t>
            </a:r>
            <a:r>
              <a:rPr sz="3200" spc="-5" dirty="0">
                <a:latin typeface="Carlito"/>
                <a:cs typeface="Carlito"/>
              </a:rPr>
              <a:t>flow </a:t>
            </a:r>
            <a:r>
              <a:rPr sz="3200" spc="-20" dirty="0">
                <a:latin typeface="Carlito"/>
                <a:cs typeface="Carlito"/>
              </a:rPr>
              <a:t>control </a:t>
            </a:r>
            <a:r>
              <a:rPr sz="3200" spc="-15" dirty="0">
                <a:latin typeface="Carlito"/>
                <a:cs typeface="Carlito"/>
              </a:rPr>
              <a:t>at </a:t>
            </a:r>
            <a:r>
              <a:rPr sz="3200" dirty="0">
                <a:latin typeface="Carlito"/>
                <a:cs typeface="Carlito"/>
              </a:rPr>
              <a:t>this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spc="-15" dirty="0">
                <a:latin typeface="Carlito"/>
                <a:cs typeface="Carlito"/>
              </a:rPr>
              <a:t>performed  </a:t>
            </a:r>
            <a:r>
              <a:rPr sz="3200" dirty="0">
                <a:latin typeface="Carlito"/>
                <a:cs typeface="Carlito"/>
              </a:rPr>
              <a:t>end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end </a:t>
            </a:r>
            <a:r>
              <a:rPr sz="3200" spc="-15" dirty="0">
                <a:latin typeface="Carlito"/>
                <a:cs typeface="Carlito"/>
              </a:rPr>
              <a:t>rather </a:t>
            </a:r>
            <a:r>
              <a:rPr sz="3200" dirty="0">
                <a:latin typeface="Carlito"/>
                <a:cs typeface="Carlito"/>
              </a:rPr>
              <a:t>than </a:t>
            </a:r>
            <a:r>
              <a:rPr sz="3200" spc="-10" dirty="0">
                <a:latin typeface="Carlito"/>
                <a:cs typeface="Carlito"/>
              </a:rPr>
              <a:t>across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single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link.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5771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81360" cy="6804659"/>
            <a:chOff x="0" y="0"/>
            <a:chExt cx="10881360" cy="6804659"/>
          </a:xfrm>
        </p:grpSpPr>
        <p:sp>
          <p:nvSpPr>
            <p:cNvPr id="3" name="object 3"/>
            <p:cNvSpPr/>
            <p:nvPr/>
          </p:nvSpPr>
          <p:spPr>
            <a:xfrm>
              <a:off x="0" y="714756"/>
              <a:ext cx="1592580" cy="508000"/>
            </a:xfrm>
            <a:custGeom>
              <a:avLst/>
              <a:gdLst/>
              <a:ahLst/>
              <a:cxnLst/>
              <a:rect l="l" t="t" r="r" b="b"/>
              <a:pathLst>
                <a:path w="1592580" h="508000">
                  <a:moveTo>
                    <a:pt x="0" y="0"/>
                  </a:moveTo>
                  <a:lnTo>
                    <a:pt x="0" y="503948"/>
                  </a:lnTo>
                  <a:lnTo>
                    <a:pt x="1245844" y="507491"/>
                  </a:lnTo>
                  <a:lnTo>
                    <a:pt x="1346200" y="507491"/>
                  </a:lnTo>
                  <a:lnTo>
                    <a:pt x="1350899" y="502665"/>
                  </a:lnTo>
                  <a:lnTo>
                    <a:pt x="1352423" y="501141"/>
                  </a:lnTo>
                  <a:lnTo>
                    <a:pt x="1354328" y="499617"/>
                  </a:lnTo>
                  <a:lnTo>
                    <a:pt x="1355852" y="497966"/>
                  </a:lnTo>
                  <a:lnTo>
                    <a:pt x="1584960" y="268858"/>
                  </a:lnTo>
                  <a:lnTo>
                    <a:pt x="1590246" y="261714"/>
                  </a:lnTo>
                  <a:lnTo>
                    <a:pt x="1592008" y="254571"/>
                  </a:lnTo>
                  <a:lnTo>
                    <a:pt x="1590246" y="247427"/>
                  </a:lnTo>
                  <a:lnTo>
                    <a:pt x="1584960" y="240283"/>
                  </a:lnTo>
                  <a:lnTo>
                    <a:pt x="1355852" y="11302"/>
                  </a:lnTo>
                  <a:lnTo>
                    <a:pt x="1350899" y="11302"/>
                  </a:lnTo>
                  <a:lnTo>
                    <a:pt x="1350899" y="6476"/>
                  </a:lnTo>
                  <a:lnTo>
                    <a:pt x="1346200" y="6476"/>
                  </a:lnTo>
                  <a:lnTo>
                    <a:pt x="1341374" y="1777"/>
                  </a:lnTo>
                  <a:lnTo>
                    <a:pt x="1245844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3795" y="0"/>
              <a:ext cx="10227564" cy="6804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40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45109"/>
            <a:ext cx="59096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40" dirty="0"/>
              <a:t>Transport</a:t>
            </a:r>
            <a:r>
              <a:rPr spc="-45" dirty="0"/>
              <a:t> </a:t>
            </a:r>
            <a:r>
              <a:rPr spc="-35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101789"/>
            <a:ext cx="8072755" cy="5275803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Error</a:t>
            </a:r>
            <a:r>
              <a:rPr sz="3200" b="1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control.</a:t>
            </a:r>
            <a:endParaRPr sz="3200">
              <a:latin typeface="Carlito"/>
              <a:cs typeface="Carlito"/>
            </a:endParaRPr>
          </a:p>
          <a:p>
            <a:pPr marL="355600" marR="6985" indent="-343535" algn="just">
              <a:spcBef>
                <a:spcPts val="69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30" dirty="0">
                <a:latin typeface="Carlito"/>
                <a:cs typeface="Carlito"/>
              </a:rPr>
              <a:t>Like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link </a:t>
            </a:r>
            <a:r>
              <a:rPr sz="2800" spc="-60" dirty="0">
                <a:latin typeface="Carlito"/>
                <a:cs typeface="Carlito"/>
              </a:rPr>
              <a:t>layer,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is  responsible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error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control.</a:t>
            </a:r>
            <a:endParaRPr sz="2800">
              <a:latin typeface="Carlito"/>
              <a:cs typeface="Carlito"/>
            </a:endParaRPr>
          </a:p>
          <a:p>
            <a:pPr marL="355600" marR="8890" indent="-343535" algn="just"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45" dirty="0">
                <a:latin typeface="Carlito"/>
                <a:cs typeface="Carlito"/>
              </a:rPr>
              <a:t>However, </a:t>
            </a:r>
            <a:r>
              <a:rPr sz="2800" spc="-15" dirty="0">
                <a:latin typeface="Carlito"/>
                <a:cs typeface="Carlito"/>
              </a:rPr>
              <a:t>error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10" dirty="0">
                <a:latin typeface="Carlito"/>
                <a:cs typeface="Carlito"/>
              </a:rPr>
              <a:t>this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performed  process-to-process </a:t>
            </a:r>
            <a:r>
              <a:rPr sz="2800" spc="-20" dirty="0">
                <a:latin typeface="Carlito"/>
                <a:cs typeface="Carlito"/>
              </a:rPr>
              <a:t>rather </a:t>
            </a:r>
            <a:r>
              <a:rPr sz="2800" spc="-5" dirty="0">
                <a:latin typeface="Carlito"/>
                <a:cs typeface="Carlito"/>
              </a:rPr>
              <a:t>than </a:t>
            </a:r>
            <a:r>
              <a:rPr sz="2800" spc="-15" dirty="0">
                <a:latin typeface="Carlito"/>
                <a:cs typeface="Carlito"/>
              </a:rPr>
              <a:t>across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single</a:t>
            </a:r>
            <a:r>
              <a:rPr sz="2800" spc="2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link.</a:t>
            </a:r>
            <a:endParaRPr sz="280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The sending transport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20" dirty="0">
                <a:latin typeface="Carlito"/>
                <a:cs typeface="Carlito"/>
              </a:rPr>
              <a:t>makes </a:t>
            </a:r>
            <a:r>
              <a:rPr sz="2800" spc="-15" dirty="0">
                <a:latin typeface="Carlito"/>
                <a:cs typeface="Carlito"/>
              </a:rPr>
              <a:t>sure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entire </a:t>
            </a:r>
            <a:r>
              <a:rPr sz="2800" spc="-10" dirty="0">
                <a:latin typeface="Carlito"/>
                <a:cs typeface="Carlito"/>
              </a:rPr>
              <a:t>message arrives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receiving transport 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without </a:t>
            </a:r>
            <a:r>
              <a:rPr sz="2800" spc="-15" dirty="0">
                <a:latin typeface="Carlito"/>
                <a:cs typeface="Carlito"/>
              </a:rPr>
              <a:t>error </a:t>
            </a:r>
            <a:r>
              <a:rPr sz="2800" spc="-10" dirty="0">
                <a:latin typeface="Carlito"/>
                <a:cs typeface="Carlito"/>
              </a:rPr>
              <a:t>(damage, </a:t>
            </a:r>
            <a:r>
              <a:rPr sz="2800" spc="-5" dirty="0">
                <a:latin typeface="Carlito"/>
                <a:cs typeface="Carlito"/>
              </a:rPr>
              <a:t>loss, or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duplication).</a:t>
            </a:r>
            <a:endParaRPr sz="2800">
              <a:latin typeface="Carlito"/>
              <a:cs typeface="Carlito"/>
            </a:endParaRPr>
          </a:p>
          <a:p>
            <a:pPr marL="355600" marR="5715" indent="-343535" algn="just">
              <a:spcBef>
                <a:spcPts val="675"/>
              </a:spcBef>
              <a:buFont typeface="Arial"/>
              <a:buChar char="•"/>
              <a:tabLst>
                <a:tab pos="436880" algn="l"/>
              </a:tabLst>
            </a:pPr>
            <a:r>
              <a:rPr dirty="0"/>
              <a:t>	</a:t>
            </a:r>
            <a:r>
              <a:rPr sz="2800" spc="-20" dirty="0">
                <a:latin typeface="Carlito"/>
                <a:cs typeface="Carlito"/>
              </a:rPr>
              <a:t>Error </a:t>
            </a:r>
            <a:r>
              <a:rPr sz="2800" spc="-10" dirty="0">
                <a:latin typeface="Carlito"/>
                <a:cs typeface="Carlito"/>
              </a:rPr>
              <a:t>correction is usually achieved through  </a:t>
            </a:r>
            <a:r>
              <a:rPr sz="2800" spc="-15" dirty="0">
                <a:latin typeface="Carlito"/>
                <a:cs typeface="Carlito"/>
              </a:rPr>
              <a:t>retransmission.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15119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678" y="313690"/>
            <a:ext cx="81248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0" spc="-35" dirty="0">
                <a:latin typeface="Carlito"/>
                <a:cs typeface="Carlito"/>
              </a:rPr>
              <a:t>Transport </a:t>
            </a:r>
            <a:r>
              <a:rPr b="0" spc="-20" dirty="0">
                <a:latin typeface="Carlito"/>
                <a:cs typeface="Carlito"/>
              </a:rPr>
              <a:t>Layer: </a:t>
            </a:r>
            <a:r>
              <a:rPr b="0" spc="-15" dirty="0">
                <a:latin typeface="Carlito"/>
                <a:cs typeface="Carlito"/>
              </a:rPr>
              <a:t>process </a:t>
            </a:r>
            <a:r>
              <a:rPr b="0" spc="-20" dirty="0">
                <a:latin typeface="Carlito"/>
                <a:cs typeface="Carlito"/>
              </a:rPr>
              <a:t>to </a:t>
            </a:r>
            <a:r>
              <a:rPr b="0" spc="-10" dirty="0">
                <a:latin typeface="Carlito"/>
                <a:cs typeface="Carlito"/>
              </a:rPr>
              <a:t>process</a:t>
            </a:r>
            <a:r>
              <a:rPr b="0" spc="30" dirty="0">
                <a:latin typeface="Carlito"/>
                <a:cs typeface="Carlito"/>
              </a:rPr>
              <a:t> </a:t>
            </a:r>
            <a:r>
              <a:rPr b="0" spc="-5" dirty="0">
                <a:latin typeface="Carlito"/>
                <a:cs typeface="Carlito"/>
              </a:rPr>
              <a:t>delivery</a:t>
            </a:r>
            <a:endParaRPr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0261" y="1340353"/>
            <a:ext cx="7644283" cy="5005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41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7569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42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1" y="343662"/>
            <a:ext cx="558723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5" dirty="0"/>
              <a:t>Session</a:t>
            </a:r>
            <a:r>
              <a:rPr spc="-65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07946"/>
            <a:ext cx="8074659" cy="257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2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It </a:t>
            </a:r>
            <a:r>
              <a:rPr sz="3200" spc="-10" dirty="0">
                <a:latin typeface="Carlito"/>
                <a:cs typeface="Carlito"/>
              </a:rPr>
              <a:t>establishes, maintains,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20" dirty="0">
                <a:latin typeface="Carlito"/>
                <a:cs typeface="Carlito"/>
              </a:rPr>
              <a:t>synchronizes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5" dirty="0">
                <a:latin typeface="Carlito"/>
                <a:cs typeface="Carlito"/>
              </a:rPr>
              <a:t>interaction </a:t>
            </a:r>
            <a:r>
              <a:rPr sz="3200" spc="-10" dirty="0">
                <a:latin typeface="Carlito"/>
                <a:cs typeface="Carlito"/>
              </a:rPr>
              <a:t>between communicating</a:t>
            </a:r>
            <a:r>
              <a:rPr sz="3200" spc="55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systems.</a:t>
            </a:r>
            <a:endParaRPr sz="3200">
              <a:latin typeface="Carlito"/>
              <a:cs typeface="Carlito"/>
            </a:endParaRPr>
          </a:p>
          <a:p>
            <a:pPr marL="355600" marR="508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  <a:tab pos="1827530" algn="l"/>
                <a:tab pos="4518025" algn="l"/>
                <a:tab pos="5073015" algn="l"/>
                <a:tab pos="5839460" algn="l"/>
                <a:tab pos="7254240" algn="l"/>
              </a:tabLst>
            </a:pPr>
            <a:r>
              <a:rPr sz="3200" spc="-5" dirty="0">
                <a:latin typeface="Carlito"/>
                <a:cs typeface="Carlito"/>
              </a:rPr>
              <a:t>Speci</a:t>
            </a:r>
            <a:r>
              <a:rPr sz="3200" spc="-15" dirty="0">
                <a:latin typeface="Carlito"/>
                <a:cs typeface="Carlito"/>
              </a:rPr>
              <a:t>f</a:t>
            </a:r>
            <a:r>
              <a:rPr sz="3200" dirty="0">
                <a:latin typeface="Carlito"/>
                <a:cs typeface="Carlito"/>
              </a:rPr>
              <a:t>ic	</a:t>
            </a:r>
            <a:r>
              <a:rPr sz="3200" spc="-55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es</a:t>
            </a:r>
            <a:r>
              <a:rPr sz="3200" spc="-10" dirty="0">
                <a:latin typeface="Carlito"/>
                <a:cs typeface="Carlito"/>
              </a:rPr>
              <a:t>p</a:t>
            </a:r>
            <a:r>
              <a:rPr sz="3200" spc="-5" dirty="0">
                <a:latin typeface="Carlito"/>
                <a:cs typeface="Carlito"/>
              </a:rPr>
              <a:t>onsibilitie</a:t>
            </a:r>
            <a:r>
              <a:rPr sz="3200" dirty="0">
                <a:latin typeface="Carlito"/>
                <a:cs typeface="Carlito"/>
              </a:rPr>
              <a:t>s	</a:t>
            </a:r>
            <a:r>
              <a:rPr sz="3200" spc="10" dirty="0">
                <a:latin typeface="Carlito"/>
                <a:cs typeface="Carlito"/>
              </a:rPr>
              <a:t>o</a:t>
            </a:r>
            <a:r>
              <a:rPr sz="3200" dirty="0">
                <a:latin typeface="Carlito"/>
                <a:cs typeface="Carlito"/>
              </a:rPr>
              <a:t>f	the	</a:t>
            </a:r>
            <a:r>
              <a:rPr sz="3200" spc="-5" dirty="0">
                <a:latin typeface="Carlito"/>
                <a:cs typeface="Carlito"/>
              </a:rPr>
              <a:t>se</a:t>
            </a:r>
            <a:r>
              <a:rPr sz="3200" spc="-10" dirty="0">
                <a:latin typeface="Carlito"/>
                <a:cs typeface="Carlito"/>
              </a:rPr>
              <a:t>s</a:t>
            </a:r>
            <a:r>
              <a:rPr sz="3200" spc="-5" dirty="0">
                <a:latin typeface="Carlito"/>
                <a:cs typeface="Carlito"/>
              </a:rPr>
              <a:t>s</a:t>
            </a:r>
            <a:r>
              <a:rPr sz="3200" spc="-10" dirty="0">
                <a:latin typeface="Carlito"/>
                <a:cs typeface="Carlito"/>
              </a:rPr>
              <a:t>i</a:t>
            </a:r>
            <a:r>
              <a:rPr sz="3200" spc="-5" dirty="0">
                <a:latin typeface="Carlito"/>
                <a:cs typeface="Carlito"/>
              </a:rPr>
              <a:t>o</a:t>
            </a:r>
            <a:r>
              <a:rPr sz="3200" dirty="0">
                <a:latin typeface="Carlito"/>
                <a:cs typeface="Carlito"/>
              </a:rPr>
              <a:t>n	l</a:t>
            </a:r>
            <a:r>
              <a:rPr sz="3200" spc="-55" dirty="0">
                <a:latin typeface="Carlito"/>
                <a:cs typeface="Carlito"/>
              </a:rPr>
              <a:t>a</a:t>
            </a:r>
            <a:r>
              <a:rPr sz="3200" spc="-35" dirty="0">
                <a:latin typeface="Carlito"/>
                <a:cs typeface="Carlito"/>
              </a:rPr>
              <a:t>y</a:t>
            </a:r>
            <a:r>
              <a:rPr sz="3200" dirty="0">
                <a:latin typeface="Carlito"/>
                <a:cs typeface="Carlito"/>
              </a:rPr>
              <a:t>er  </a:t>
            </a:r>
            <a:r>
              <a:rPr sz="3200" spc="-5" dirty="0">
                <a:latin typeface="Carlito"/>
                <a:cs typeface="Carlito"/>
              </a:rPr>
              <a:t>include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following: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3822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43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1" y="461900"/>
            <a:ext cx="581583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5" dirty="0"/>
              <a:t>Session</a:t>
            </a:r>
            <a:r>
              <a:rPr spc="-65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11020"/>
            <a:ext cx="4645659" cy="11984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Dialog</a:t>
            </a:r>
            <a:r>
              <a:rPr sz="3200" b="1" spc="-5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control.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solidFill>
                  <a:srgbClr val="C00000"/>
                </a:solidFill>
                <a:latin typeface="Carlito"/>
                <a:cs typeface="Carlito"/>
              </a:rPr>
              <a:t>Synchronization.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59060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44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1" y="461900"/>
            <a:ext cx="558723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5" dirty="0"/>
              <a:t>Session</a:t>
            </a:r>
            <a:r>
              <a:rPr spc="-65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07946"/>
            <a:ext cx="8073390" cy="50404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Dialog </a:t>
            </a:r>
            <a:r>
              <a:rPr sz="3200" b="1" spc="-15" dirty="0">
                <a:solidFill>
                  <a:srgbClr val="C00000"/>
                </a:solidFill>
                <a:latin typeface="Carlito"/>
                <a:cs typeface="Carlito"/>
              </a:rPr>
              <a:t>control. </a:t>
            </a:r>
            <a:r>
              <a:rPr sz="3200" spc="-5" dirty="0">
                <a:latin typeface="Carlito"/>
                <a:cs typeface="Carlito"/>
              </a:rPr>
              <a:t>The session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5" dirty="0">
                <a:latin typeface="Carlito"/>
                <a:cs typeface="Carlito"/>
              </a:rPr>
              <a:t>allows two  </a:t>
            </a:r>
            <a:r>
              <a:rPr sz="3200" spc="-25" dirty="0">
                <a:latin typeface="Carlito"/>
                <a:cs typeface="Carlito"/>
              </a:rPr>
              <a:t>systems to </a:t>
            </a:r>
            <a:r>
              <a:rPr sz="3200" spc="-15" dirty="0">
                <a:latin typeface="Carlito"/>
                <a:cs typeface="Carlito"/>
              </a:rPr>
              <a:t>enter into </a:t>
            </a:r>
            <a:r>
              <a:rPr sz="3200" dirty="0">
                <a:latin typeface="Carlito"/>
                <a:cs typeface="Carlito"/>
              </a:rPr>
              <a:t>a dialog. </a:t>
            </a:r>
            <a:r>
              <a:rPr sz="3200" spc="-5" dirty="0">
                <a:latin typeface="Carlito"/>
                <a:cs typeface="Carlito"/>
              </a:rPr>
              <a:t>It </a:t>
            </a:r>
            <a:r>
              <a:rPr sz="3200" spc="-10" dirty="0">
                <a:latin typeface="Carlito"/>
                <a:cs typeface="Carlito"/>
              </a:rPr>
              <a:t>allows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0" dirty="0">
                <a:latin typeface="Carlito"/>
                <a:cs typeface="Carlito"/>
              </a:rPr>
              <a:t>communication between two processes </a:t>
            </a:r>
            <a:r>
              <a:rPr sz="3200" spc="-30" dirty="0">
                <a:latin typeface="Carlito"/>
                <a:cs typeface="Carlito"/>
              </a:rPr>
              <a:t>to  </a:t>
            </a:r>
            <a:r>
              <a:rPr sz="3200" spc="-40" dirty="0">
                <a:latin typeface="Carlito"/>
                <a:cs typeface="Carlito"/>
              </a:rPr>
              <a:t>take </a:t>
            </a:r>
            <a:r>
              <a:rPr sz="3200" dirty="0">
                <a:latin typeface="Carlito"/>
                <a:cs typeface="Carlito"/>
              </a:rPr>
              <a:t>place </a:t>
            </a:r>
            <a:r>
              <a:rPr sz="3200" spc="-5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either </a:t>
            </a:r>
            <a:r>
              <a:rPr sz="3200" spc="-5" dirty="0">
                <a:latin typeface="Carlito"/>
                <a:cs typeface="Carlito"/>
              </a:rPr>
              <a:t>half- </a:t>
            </a:r>
            <a:r>
              <a:rPr sz="3200" spc="-10" dirty="0">
                <a:latin typeface="Carlito"/>
                <a:cs typeface="Carlito"/>
              </a:rPr>
              <a:t>duplex </a:t>
            </a:r>
            <a:r>
              <a:rPr sz="3200" spc="-5" dirty="0">
                <a:latin typeface="Carlito"/>
                <a:cs typeface="Carlito"/>
              </a:rPr>
              <a:t>(one </a:t>
            </a:r>
            <a:r>
              <a:rPr sz="3200" spc="-30" dirty="0">
                <a:latin typeface="Carlito"/>
                <a:cs typeface="Carlito"/>
              </a:rPr>
              <a:t>way </a:t>
            </a:r>
            <a:r>
              <a:rPr sz="3200" spc="-15" dirty="0">
                <a:latin typeface="Carlito"/>
                <a:cs typeface="Carlito"/>
              </a:rPr>
              <a:t>at </a:t>
            </a:r>
            <a:r>
              <a:rPr sz="3200" dirty="0">
                <a:latin typeface="Carlito"/>
                <a:cs typeface="Carlito"/>
              </a:rPr>
              <a:t>a  time) or </a:t>
            </a:r>
            <a:r>
              <a:rPr sz="3200" spc="-5" dirty="0">
                <a:latin typeface="Carlito"/>
                <a:cs typeface="Carlito"/>
              </a:rPr>
              <a:t>full-duplex </a:t>
            </a:r>
            <a:r>
              <a:rPr sz="3200" spc="-10" dirty="0">
                <a:latin typeface="Carlito"/>
                <a:cs typeface="Carlito"/>
              </a:rPr>
              <a:t>(two </a:t>
            </a:r>
            <a:r>
              <a:rPr sz="3200" spc="-30" dirty="0">
                <a:latin typeface="Carlito"/>
                <a:cs typeface="Carlito"/>
              </a:rPr>
              <a:t>ways </a:t>
            </a:r>
            <a:r>
              <a:rPr sz="3200" spc="-20" dirty="0">
                <a:latin typeface="Carlito"/>
                <a:cs typeface="Carlito"/>
              </a:rPr>
              <a:t>at </a:t>
            </a:r>
            <a:r>
              <a:rPr sz="3200" dirty="0">
                <a:latin typeface="Carlito"/>
                <a:cs typeface="Carlito"/>
              </a:rPr>
              <a:t>a time)  mode.</a:t>
            </a:r>
            <a:endParaRPr sz="3200">
              <a:latin typeface="Carlito"/>
              <a:cs typeface="Carlito"/>
            </a:endParaRPr>
          </a:p>
          <a:p>
            <a:pPr marL="355600" marR="6350" indent="-343535" algn="just">
              <a:spcBef>
                <a:spcPts val="770"/>
              </a:spcBef>
              <a:buFont typeface="Arial"/>
              <a:buChar char="•"/>
              <a:tabLst>
                <a:tab pos="447675" algn="l"/>
              </a:tabLst>
            </a:pPr>
            <a:r>
              <a:rPr dirty="0"/>
              <a:t>	</a:t>
            </a:r>
            <a:r>
              <a:rPr sz="3200" b="1" spc="-15" dirty="0">
                <a:solidFill>
                  <a:srgbClr val="C00000"/>
                </a:solidFill>
                <a:latin typeface="Carlito"/>
                <a:cs typeface="Carlito"/>
              </a:rPr>
              <a:t>Synchronization.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session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10" dirty="0">
                <a:latin typeface="Carlito"/>
                <a:cs typeface="Carlito"/>
              </a:rPr>
              <a:t>allows </a:t>
            </a:r>
            <a:r>
              <a:rPr sz="3200" dirty="0">
                <a:latin typeface="Carlito"/>
                <a:cs typeface="Carlito"/>
              </a:rPr>
              <a:t>a  </a:t>
            </a:r>
            <a:r>
              <a:rPr sz="3200" spc="-15" dirty="0">
                <a:latin typeface="Carlito"/>
                <a:cs typeface="Carlito"/>
              </a:rPr>
              <a:t>process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add </a:t>
            </a:r>
            <a:r>
              <a:rPr sz="3200" spc="-5" dirty="0">
                <a:latin typeface="Carlito"/>
                <a:cs typeface="Carlito"/>
              </a:rPr>
              <a:t>checkpoints </a:t>
            </a:r>
            <a:r>
              <a:rPr sz="3200" spc="-15" dirty="0">
                <a:latin typeface="Carlito"/>
                <a:cs typeface="Carlito"/>
              </a:rPr>
              <a:t>(synchronization  </a:t>
            </a:r>
            <a:r>
              <a:rPr sz="3200" spc="-10" dirty="0">
                <a:latin typeface="Carlito"/>
                <a:cs typeface="Carlito"/>
              </a:rPr>
              <a:t>points) </a:t>
            </a:r>
            <a:r>
              <a:rPr sz="3200" spc="-20" dirty="0">
                <a:latin typeface="Carlito"/>
                <a:cs typeface="Carlito"/>
              </a:rPr>
              <a:t>into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stream </a:t>
            </a:r>
            <a:r>
              <a:rPr sz="3200" dirty="0">
                <a:latin typeface="Carlito"/>
                <a:cs typeface="Carlito"/>
              </a:rPr>
              <a:t>of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data.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89150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1" y="461900"/>
            <a:ext cx="543483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spcBef>
                <a:spcPts val="105"/>
              </a:spcBef>
            </a:pPr>
            <a:r>
              <a:rPr b="0" spc="-5" dirty="0">
                <a:latin typeface="Carlito"/>
                <a:cs typeface="Carlito"/>
              </a:rPr>
              <a:t>OSI: </a:t>
            </a:r>
            <a:r>
              <a:rPr spc="-5" dirty="0"/>
              <a:t>Session</a:t>
            </a:r>
            <a:r>
              <a:rPr spc="-65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1657571"/>
            <a:ext cx="8947402" cy="4772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45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22948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46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1" y="461900"/>
            <a:ext cx="63646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OSI </a:t>
            </a:r>
            <a:r>
              <a:rPr spc="-20" dirty="0"/>
              <a:t>Presentation</a:t>
            </a:r>
            <a:r>
              <a:rPr spc="-75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07947"/>
            <a:ext cx="807339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presentation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concerned </a:t>
            </a:r>
            <a:r>
              <a:rPr sz="3200" dirty="0">
                <a:latin typeface="Carlito"/>
                <a:cs typeface="Carlito"/>
              </a:rPr>
              <a:t>with the  </a:t>
            </a:r>
            <a:r>
              <a:rPr sz="3200" spc="-25" dirty="0">
                <a:latin typeface="Carlito"/>
                <a:cs typeface="Carlito"/>
              </a:rPr>
              <a:t>syntax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semantics </a:t>
            </a:r>
            <a:r>
              <a:rPr sz="3200" dirty="0">
                <a:latin typeface="Carlito"/>
                <a:cs typeface="Carlito"/>
              </a:rPr>
              <a:t>of the </a:t>
            </a:r>
            <a:r>
              <a:rPr sz="3200" spc="-15" dirty="0">
                <a:latin typeface="Carlito"/>
                <a:cs typeface="Carlito"/>
              </a:rPr>
              <a:t>information  exchanged </a:t>
            </a:r>
            <a:r>
              <a:rPr sz="3200" spc="-5" dirty="0">
                <a:latin typeface="Carlito"/>
                <a:cs typeface="Carlito"/>
              </a:rPr>
              <a:t>between </a:t>
            </a:r>
            <a:r>
              <a:rPr sz="3200" spc="-10" dirty="0">
                <a:latin typeface="Carlito"/>
                <a:cs typeface="Carlito"/>
              </a:rPr>
              <a:t>two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systems.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20281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47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1" y="273812"/>
            <a:ext cx="63646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OSI </a:t>
            </a:r>
            <a:r>
              <a:rPr spc="-20" dirty="0"/>
              <a:t>Presentation</a:t>
            </a:r>
            <a:r>
              <a:rPr spc="-75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374495"/>
            <a:ext cx="6093460" cy="17934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5" dirty="0">
                <a:solidFill>
                  <a:srgbClr val="C00000"/>
                </a:solidFill>
                <a:latin typeface="Carlito"/>
                <a:cs typeface="Carlito"/>
              </a:rPr>
              <a:t>Translation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Encryption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Com</a:t>
            </a:r>
            <a:r>
              <a:rPr sz="3200" b="1" spc="-15" dirty="0">
                <a:solidFill>
                  <a:srgbClr val="C00000"/>
                </a:solidFill>
                <a:latin typeface="Carlito"/>
                <a:cs typeface="Carlito"/>
              </a:rPr>
              <a:t>p</a:t>
            </a:r>
            <a:r>
              <a:rPr sz="3200" b="1" spc="-40" dirty="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essi</a:t>
            </a:r>
            <a:r>
              <a:rPr sz="3200" b="1" spc="5" dirty="0">
                <a:solidFill>
                  <a:srgbClr val="C00000"/>
                </a:solidFill>
                <a:latin typeface="Carlito"/>
                <a:cs typeface="Carlito"/>
              </a:rPr>
              <a:t>o</a:t>
            </a: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n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46627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48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1" y="461900"/>
            <a:ext cx="63646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OSI </a:t>
            </a:r>
            <a:r>
              <a:rPr spc="-20" dirty="0"/>
              <a:t>Presentation</a:t>
            </a:r>
            <a:r>
              <a:rPr spc="-75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07947"/>
            <a:ext cx="9598659" cy="47532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1214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Specific responsibilities of the </a:t>
            </a:r>
            <a:r>
              <a:rPr sz="3200" spc="-15" dirty="0">
                <a:latin typeface="Carlito"/>
                <a:cs typeface="Carlito"/>
              </a:rPr>
              <a:t>presentation 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5" dirty="0">
                <a:latin typeface="Carlito"/>
                <a:cs typeface="Carlito"/>
              </a:rPr>
              <a:t>include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following:</a:t>
            </a:r>
            <a:endParaRPr sz="3200" dirty="0">
              <a:latin typeface="Carlito"/>
              <a:cs typeface="Carlito"/>
            </a:endParaRPr>
          </a:p>
          <a:p>
            <a:pPr marL="12700">
              <a:spcBef>
                <a:spcPts val="765"/>
              </a:spcBef>
            </a:pPr>
            <a:r>
              <a:rPr sz="3200" b="1" spc="-25" dirty="0">
                <a:solidFill>
                  <a:srgbClr val="C00000"/>
                </a:solidFill>
                <a:latin typeface="Carlito"/>
                <a:cs typeface="Carlito"/>
              </a:rPr>
              <a:t>Translation.</a:t>
            </a:r>
            <a:endParaRPr sz="3200" dirty="0">
              <a:latin typeface="Carlito"/>
              <a:cs typeface="Carlito"/>
            </a:endParaRPr>
          </a:p>
          <a:p>
            <a:pPr marL="469265" marR="5080" indent="-457200" algn="just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presentation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15" dirty="0">
                <a:latin typeface="Carlito"/>
                <a:cs typeface="Carlito"/>
              </a:rPr>
              <a:t>at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sender changes 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information</a:t>
            </a:r>
            <a:r>
              <a:rPr sz="3200" spc="69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latin typeface="Carlito"/>
                <a:cs typeface="Carlito"/>
              </a:rPr>
              <a:t>its sender-dependent  </a:t>
            </a:r>
            <a:r>
              <a:rPr sz="3200" spc="-20" dirty="0">
                <a:latin typeface="Carlito"/>
                <a:cs typeface="Carlito"/>
              </a:rPr>
              <a:t>format into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common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format.</a:t>
            </a:r>
            <a:endParaRPr sz="3200" dirty="0">
              <a:latin typeface="Carlito"/>
              <a:cs typeface="Carlito"/>
            </a:endParaRPr>
          </a:p>
          <a:p>
            <a:pPr marL="560705" marR="5715" indent="-457200" algn="just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presentation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15" dirty="0">
                <a:latin typeface="Carlito"/>
                <a:cs typeface="Carlito"/>
              </a:rPr>
              <a:t>at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receiving </a:t>
            </a:r>
            <a:r>
              <a:rPr sz="3200" dirty="0">
                <a:latin typeface="Carlito"/>
                <a:cs typeface="Carlito"/>
              </a:rPr>
              <a:t>machine  </a:t>
            </a:r>
            <a:r>
              <a:rPr sz="3200" spc="-5" dirty="0">
                <a:latin typeface="Carlito"/>
                <a:cs typeface="Carlito"/>
              </a:rPr>
              <a:t>changes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common </a:t>
            </a:r>
            <a:r>
              <a:rPr sz="3200" spc="-20" dirty="0">
                <a:latin typeface="Carlito"/>
                <a:cs typeface="Carlito"/>
              </a:rPr>
              <a:t>format </a:t>
            </a:r>
            <a:r>
              <a:rPr sz="3200" spc="-15" dirty="0">
                <a:latin typeface="Carlito"/>
                <a:cs typeface="Carlito"/>
              </a:rPr>
              <a:t>into </a:t>
            </a:r>
            <a:r>
              <a:rPr sz="3200" spc="-5" dirty="0">
                <a:latin typeface="Carlito"/>
                <a:cs typeface="Carlito"/>
              </a:rPr>
              <a:t>its </a:t>
            </a:r>
            <a:r>
              <a:rPr sz="3200" spc="-15" dirty="0">
                <a:latin typeface="Carlito"/>
                <a:cs typeface="Carlito"/>
              </a:rPr>
              <a:t>receiver- </a:t>
            </a:r>
            <a:r>
              <a:rPr sz="3200" spc="69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dependent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format.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60736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49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1" y="251918"/>
            <a:ext cx="613664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OSI </a:t>
            </a:r>
            <a:r>
              <a:rPr spc="-20" dirty="0"/>
              <a:t>Presentation</a:t>
            </a:r>
            <a:r>
              <a:rPr spc="-70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759505"/>
            <a:ext cx="9065259" cy="3892091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065">
              <a:spcBef>
                <a:spcPts val="890"/>
              </a:spcBef>
              <a:tabLst>
                <a:tab pos="355600" algn="l"/>
                <a:tab pos="356235" algn="l"/>
              </a:tabLst>
            </a:pP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Encryption</a:t>
            </a:r>
            <a:endParaRPr sz="3200" dirty="0">
              <a:latin typeface="Carlito"/>
              <a:cs typeface="Carlito"/>
            </a:endParaRPr>
          </a:p>
          <a:p>
            <a:pPr marL="469265" marR="6985" indent="-457200" algn="just">
              <a:spcBef>
                <a:spcPts val="690"/>
              </a:spcBef>
              <a:buFont typeface="Arial" panose="020B0604020202020204" pitchFamily="34" charset="0"/>
              <a:buChar char="•"/>
            </a:pPr>
            <a:r>
              <a:rPr sz="2800" spc="-13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carry </a:t>
            </a:r>
            <a:r>
              <a:rPr sz="2800" spc="-10" dirty="0">
                <a:latin typeface="Carlito"/>
                <a:cs typeface="Carlito"/>
              </a:rPr>
              <a:t>sensitive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10" dirty="0">
                <a:latin typeface="Carlito"/>
                <a:cs typeface="Carlito"/>
              </a:rPr>
              <a:t>must be </a:t>
            </a:r>
            <a:r>
              <a:rPr sz="2800" spc="-5" dirty="0">
                <a:latin typeface="Carlito"/>
                <a:cs typeface="Carlito"/>
              </a:rPr>
              <a:t>able </a:t>
            </a:r>
            <a:r>
              <a:rPr sz="2800" spc="-35" dirty="0">
                <a:latin typeface="Carlito"/>
                <a:cs typeface="Carlito"/>
              </a:rPr>
              <a:t>to  </a:t>
            </a:r>
            <a:r>
              <a:rPr sz="2800" spc="-10" dirty="0">
                <a:latin typeface="Carlito"/>
                <a:cs typeface="Carlito"/>
              </a:rPr>
              <a:t>assure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privacy.</a:t>
            </a:r>
            <a:endParaRPr sz="2800" dirty="0">
              <a:latin typeface="Carlito"/>
              <a:cs typeface="Carlito"/>
            </a:endParaRPr>
          </a:p>
          <a:p>
            <a:pPr marL="549910" marR="5080" indent="-457200" algn="just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2800" spc="-5" dirty="0">
                <a:latin typeface="Carlito"/>
                <a:cs typeface="Carlito"/>
              </a:rPr>
              <a:t>Encryption means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sender </a:t>
            </a:r>
            <a:r>
              <a:rPr sz="2800" spc="-20" dirty="0">
                <a:latin typeface="Carlito"/>
                <a:cs typeface="Carlito"/>
              </a:rPr>
              <a:t>transforms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original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another </a:t>
            </a:r>
            <a:r>
              <a:rPr sz="2800" spc="-20" dirty="0">
                <a:latin typeface="Carlito"/>
                <a:cs typeface="Carlito"/>
              </a:rPr>
              <a:t>form </a:t>
            </a:r>
            <a:r>
              <a:rPr sz="2800" spc="-5" dirty="0">
                <a:latin typeface="Carlito"/>
                <a:cs typeface="Carlito"/>
              </a:rPr>
              <a:t>and sends the  </a:t>
            </a:r>
            <a:r>
              <a:rPr sz="2800" spc="-10" dirty="0">
                <a:latin typeface="Carlito"/>
                <a:cs typeface="Carlito"/>
              </a:rPr>
              <a:t>resulting message out </a:t>
            </a:r>
            <a:r>
              <a:rPr sz="2800" spc="-15" dirty="0">
                <a:latin typeface="Carlito"/>
                <a:cs typeface="Carlito"/>
              </a:rPr>
              <a:t>over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 dirty="0">
              <a:latin typeface="Carlito"/>
              <a:cs typeface="Carlito"/>
            </a:endParaRPr>
          </a:p>
          <a:p>
            <a:pPr marL="549910" marR="6985" indent="-457200" algn="just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2800" spc="-5" dirty="0">
                <a:latin typeface="Carlito"/>
                <a:cs typeface="Carlito"/>
              </a:rPr>
              <a:t>Decryption </a:t>
            </a:r>
            <a:r>
              <a:rPr sz="2800" spc="-20" dirty="0">
                <a:latin typeface="Carlito"/>
                <a:cs typeface="Carlito"/>
              </a:rPr>
              <a:t>reverses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original </a:t>
            </a:r>
            <a:r>
              <a:rPr sz="2800" spc="-15" dirty="0">
                <a:latin typeface="Carlito"/>
                <a:cs typeface="Carlito"/>
              </a:rPr>
              <a:t>process to </a:t>
            </a:r>
            <a:r>
              <a:rPr sz="2800" spc="-20" dirty="0">
                <a:latin typeface="Carlito"/>
                <a:cs typeface="Carlito"/>
              </a:rPr>
              <a:t>transform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message </a:t>
            </a:r>
            <a:r>
              <a:rPr sz="2800" spc="-5" dirty="0">
                <a:latin typeface="Carlito"/>
                <a:cs typeface="Carlito"/>
              </a:rPr>
              <a:t>back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0" dirty="0">
                <a:latin typeface="Carlito"/>
                <a:cs typeface="Carlito"/>
              </a:rPr>
              <a:t>original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form.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71744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2171" y="304850"/>
            <a:ext cx="4952746" cy="784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1086" y="397002"/>
            <a:ext cx="4510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Key elements in the</a:t>
            </a:r>
            <a:r>
              <a:rPr sz="2800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model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5532" y="795527"/>
            <a:ext cx="4526152" cy="7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22677" y="1259840"/>
            <a:ext cx="8013065" cy="49041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8290" marR="6350" indent="-276225" algn="just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88925" algn="l"/>
              </a:tabLst>
            </a:pPr>
            <a:r>
              <a:rPr sz="2800" b="1" spc="-10" dirty="0">
                <a:latin typeface="Gothic Uralic"/>
                <a:cs typeface="Gothic Uralic"/>
              </a:rPr>
              <a:t>Source</a:t>
            </a:r>
            <a:r>
              <a:rPr sz="2800" spc="-10" dirty="0">
                <a:latin typeface="Gothic Uralic"/>
                <a:cs typeface="Gothic Uralic"/>
              </a:rPr>
              <a:t>: </a:t>
            </a:r>
            <a:r>
              <a:rPr sz="2800" spc="-5" dirty="0">
                <a:latin typeface="Gothic Uralic"/>
                <a:cs typeface="Gothic Uralic"/>
              </a:rPr>
              <a:t>Device which generates the data to  be</a:t>
            </a:r>
            <a:r>
              <a:rPr sz="2800" spc="5" dirty="0">
                <a:latin typeface="Gothic Uralic"/>
                <a:cs typeface="Gothic Uralic"/>
              </a:rPr>
              <a:t> </a:t>
            </a:r>
            <a:r>
              <a:rPr sz="2800" spc="-5" dirty="0">
                <a:latin typeface="Gothic Uralic"/>
                <a:cs typeface="Gothic Uralic"/>
              </a:rPr>
              <a:t>transmitted</a:t>
            </a:r>
            <a:endParaRPr sz="2800">
              <a:latin typeface="Gothic Uralic"/>
              <a:cs typeface="Gothic Uralic"/>
            </a:endParaRPr>
          </a:p>
          <a:p>
            <a:pPr marL="288290" marR="6985" indent="-276225" algn="just">
              <a:lnSpc>
                <a:spcPts val="2690"/>
              </a:lnSpc>
              <a:spcBef>
                <a:spcPts val="695"/>
              </a:spcBef>
              <a:buFont typeface="Arial"/>
              <a:buChar char="•"/>
              <a:tabLst>
                <a:tab pos="288925" algn="l"/>
              </a:tabLst>
            </a:pPr>
            <a:r>
              <a:rPr sz="2800" b="1" dirty="0">
                <a:latin typeface="Gothic Uralic"/>
                <a:cs typeface="Gothic Uralic"/>
              </a:rPr>
              <a:t>Transmitter</a:t>
            </a:r>
            <a:r>
              <a:rPr sz="2800" dirty="0">
                <a:latin typeface="Gothic Uralic"/>
                <a:cs typeface="Gothic Uralic"/>
              </a:rPr>
              <a:t>: </a:t>
            </a:r>
            <a:r>
              <a:rPr sz="2800" spc="-5" dirty="0">
                <a:latin typeface="Gothic Uralic"/>
                <a:cs typeface="Gothic Uralic"/>
              </a:rPr>
              <a:t>Device which transforms </a:t>
            </a:r>
            <a:r>
              <a:rPr sz="2800" spc="-10" dirty="0">
                <a:latin typeface="Gothic Uralic"/>
                <a:cs typeface="Gothic Uralic"/>
              </a:rPr>
              <a:t>and  </a:t>
            </a:r>
            <a:r>
              <a:rPr sz="2800" spc="-5" dirty="0">
                <a:latin typeface="Gothic Uralic"/>
                <a:cs typeface="Gothic Uralic"/>
              </a:rPr>
              <a:t>encodes the </a:t>
            </a:r>
            <a:r>
              <a:rPr sz="2800" dirty="0">
                <a:latin typeface="Gothic Uralic"/>
                <a:cs typeface="Gothic Uralic"/>
              </a:rPr>
              <a:t>information </a:t>
            </a:r>
            <a:r>
              <a:rPr sz="2800" spc="-5" dirty="0">
                <a:latin typeface="Gothic Uralic"/>
                <a:cs typeface="Gothic Uralic"/>
              </a:rPr>
              <a:t>that </a:t>
            </a:r>
            <a:r>
              <a:rPr sz="2800" dirty="0">
                <a:latin typeface="Gothic Uralic"/>
                <a:cs typeface="Gothic Uralic"/>
              </a:rPr>
              <a:t>needs </a:t>
            </a:r>
            <a:r>
              <a:rPr sz="2800" spc="-5" dirty="0">
                <a:latin typeface="Gothic Uralic"/>
                <a:cs typeface="Gothic Uralic"/>
              </a:rPr>
              <a:t>to </a:t>
            </a:r>
            <a:r>
              <a:rPr sz="2800" spc="-20" dirty="0">
                <a:latin typeface="Gothic Uralic"/>
                <a:cs typeface="Gothic Uralic"/>
              </a:rPr>
              <a:t>be  </a:t>
            </a:r>
            <a:r>
              <a:rPr sz="2800" spc="-5" dirty="0">
                <a:latin typeface="Gothic Uralic"/>
                <a:cs typeface="Gothic Uralic"/>
              </a:rPr>
              <a:t>transmitted</a:t>
            </a:r>
            <a:endParaRPr sz="2800">
              <a:latin typeface="Gothic Uralic"/>
              <a:cs typeface="Gothic Uralic"/>
            </a:endParaRPr>
          </a:p>
          <a:p>
            <a:pPr marL="288290" marR="5715" indent="-276225" algn="just">
              <a:lnSpc>
                <a:spcPts val="2690"/>
              </a:lnSpc>
              <a:spcBef>
                <a:spcPts val="705"/>
              </a:spcBef>
              <a:buFont typeface="Arial"/>
              <a:buChar char="•"/>
              <a:tabLst>
                <a:tab pos="288925" algn="l"/>
              </a:tabLst>
            </a:pPr>
            <a:r>
              <a:rPr sz="2800" b="1" spc="-5" dirty="0">
                <a:latin typeface="Gothic Uralic"/>
                <a:cs typeface="Gothic Uralic"/>
              </a:rPr>
              <a:t>Transmission medium</a:t>
            </a:r>
            <a:r>
              <a:rPr sz="2800" spc="-5" dirty="0">
                <a:latin typeface="Gothic Uralic"/>
                <a:cs typeface="Gothic Uralic"/>
              </a:rPr>
              <a:t>: provides the path for  data </a:t>
            </a:r>
            <a:r>
              <a:rPr sz="2800" dirty="0">
                <a:latin typeface="Gothic Uralic"/>
                <a:cs typeface="Gothic Uralic"/>
              </a:rPr>
              <a:t>communication</a:t>
            </a:r>
            <a:endParaRPr sz="2800">
              <a:latin typeface="Gothic Uralic"/>
              <a:cs typeface="Gothic Uralic"/>
            </a:endParaRPr>
          </a:p>
          <a:p>
            <a:pPr marL="288290" marR="5080" indent="-276225" algn="just">
              <a:lnSpc>
                <a:spcPct val="80000"/>
              </a:lnSpc>
              <a:spcBef>
                <a:spcPts val="715"/>
              </a:spcBef>
              <a:buFont typeface="Arial"/>
              <a:buChar char="•"/>
              <a:tabLst>
                <a:tab pos="288925" algn="l"/>
              </a:tabLst>
            </a:pPr>
            <a:r>
              <a:rPr sz="2800" b="1" spc="-5" dirty="0">
                <a:latin typeface="Gothic Uralic"/>
                <a:cs typeface="Gothic Uralic"/>
              </a:rPr>
              <a:t>Receiver</a:t>
            </a:r>
            <a:r>
              <a:rPr sz="2800" spc="-5" dirty="0">
                <a:latin typeface="Gothic Uralic"/>
                <a:cs typeface="Gothic Uralic"/>
              </a:rPr>
              <a:t>: Device which accepts the signal  from the transmission media </a:t>
            </a:r>
            <a:r>
              <a:rPr sz="2800" spc="-10" dirty="0">
                <a:latin typeface="Gothic Uralic"/>
                <a:cs typeface="Gothic Uralic"/>
              </a:rPr>
              <a:t>and </a:t>
            </a:r>
            <a:r>
              <a:rPr sz="2800" spc="-5" dirty="0">
                <a:latin typeface="Gothic Uralic"/>
                <a:cs typeface="Gothic Uralic"/>
              </a:rPr>
              <a:t>converts </a:t>
            </a:r>
            <a:r>
              <a:rPr sz="2800" spc="10" dirty="0">
                <a:latin typeface="Gothic Uralic"/>
                <a:cs typeface="Gothic Uralic"/>
              </a:rPr>
              <a:t>in  </a:t>
            </a:r>
            <a:r>
              <a:rPr sz="2800" spc="-5" dirty="0">
                <a:latin typeface="Gothic Uralic"/>
                <a:cs typeface="Gothic Uralic"/>
              </a:rPr>
              <a:t>to a form that can </a:t>
            </a:r>
            <a:r>
              <a:rPr sz="2800" dirty="0">
                <a:latin typeface="Gothic Uralic"/>
                <a:cs typeface="Gothic Uralic"/>
              </a:rPr>
              <a:t>be </a:t>
            </a:r>
            <a:r>
              <a:rPr sz="2800" spc="-5" dirty="0">
                <a:latin typeface="Gothic Uralic"/>
                <a:cs typeface="Gothic Uralic"/>
              </a:rPr>
              <a:t>handled by the  destination</a:t>
            </a:r>
            <a:r>
              <a:rPr sz="2800" spc="20" dirty="0">
                <a:latin typeface="Gothic Uralic"/>
                <a:cs typeface="Gothic Uralic"/>
              </a:rPr>
              <a:t> </a:t>
            </a:r>
            <a:r>
              <a:rPr sz="2800" spc="-5" dirty="0">
                <a:latin typeface="Gothic Uralic"/>
                <a:cs typeface="Gothic Uralic"/>
              </a:rPr>
              <a:t>device</a:t>
            </a:r>
            <a:endParaRPr sz="2800">
              <a:latin typeface="Gothic Uralic"/>
              <a:cs typeface="Gothic Uralic"/>
            </a:endParaRPr>
          </a:p>
          <a:p>
            <a:pPr marL="288290" marR="9525" indent="-276225" algn="just">
              <a:lnSpc>
                <a:spcPct val="80000"/>
              </a:lnSpc>
              <a:spcBef>
                <a:spcPts val="700"/>
              </a:spcBef>
              <a:buFont typeface="Arial"/>
              <a:buChar char="•"/>
              <a:tabLst>
                <a:tab pos="288925" algn="l"/>
              </a:tabLst>
            </a:pPr>
            <a:r>
              <a:rPr sz="2800" b="1" spc="-5" dirty="0">
                <a:latin typeface="Gothic Uralic"/>
                <a:cs typeface="Gothic Uralic"/>
              </a:rPr>
              <a:t>Destination</a:t>
            </a:r>
            <a:r>
              <a:rPr sz="2800" spc="-5" dirty="0">
                <a:latin typeface="Gothic Uralic"/>
                <a:cs typeface="Gothic Uralic"/>
              </a:rPr>
              <a:t>: Takes the incoming </a:t>
            </a:r>
            <a:r>
              <a:rPr sz="2800" spc="-10" dirty="0">
                <a:latin typeface="Gothic Uralic"/>
                <a:cs typeface="Gothic Uralic"/>
              </a:rPr>
              <a:t>data from  </a:t>
            </a:r>
            <a:r>
              <a:rPr sz="2800" spc="-5" dirty="0">
                <a:latin typeface="Gothic Uralic"/>
                <a:cs typeface="Gothic Uralic"/>
              </a:rPr>
              <a:t>the</a:t>
            </a:r>
            <a:r>
              <a:rPr sz="2800" spc="15" dirty="0">
                <a:latin typeface="Gothic Uralic"/>
                <a:cs typeface="Gothic Uralic"/>
              </a:rPr>
              <a:t> </a:t>
            </a:r>
            <a:r>
              <a:rPr sz="2800" spc="-5" dirty="0">
                <a:latin typeface="Gothic Uralic"/>
                <a:cs typeface="Gothic Uralic"/>
              </a:rPr>
              <a:t>receiver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50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1" y="461900"/>
            <a:ext cx="65170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OSI </a:t>
            </a:r>
            <a:r>
              <a:rPr spc="-20" dirty="0"/>
              <a:t>Presentation</a:t>
            </a:r>
            <a:r>
              <a:rPr spc="-75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2096614"/>
            <a:ext cx="8684260" cy="327076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065" algn="just">
              <a:spcBef>
                <a:spcPts val="865"/>
              </a:spcBef>
              <a:tabLst>
                <a:tab pos="356235" algn="l"/>
              </a:tabLst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Compression.</a:t>
            </a:r>
            <a:endParaRPr sz="3200" dirty="0">
              <a:latin typeface="Carlito"/>
              <a:cs typeface="Carlito"/>
            </a:endParaRPr>
          </a:p>
          <a:p>
            <a:pPr marL="469265" marR="5080" indent="-457200" algn="just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sz="3200" spc="-20" dirty="0">
                <a:latin typeface="Carlito"/>
                <a:cs typeface="Carlito"/>
              </a:rPr>
              <a:t>Data </a:t>
            </a:r>
            <a:r>
              <a:rPr sz="3200" spc="-10" dirty="0">
                <a:latin typeface="Carlito"/>
                <a:cs typeface="Carlito"/>
              </a:rPr>
              <a:t>compression </a:t>
            </a:r>
            <a:r>
              <a:rPr sz="3200" spc="-5" dirty="0">
                <a:latin typeface="Carlito"/>
                <a:cs typeface="Carlito"/>
              </a:rPr>
              <a:t>reduces </a:t>
            </a:r>
            <a:r>
              <a:rPr sz="3200" dirty="0">
                <a:latin typeface="Carlito"/>
                <a:cs typeface="Carlito"/>
              </a:rPr>
              <a:t>the number of </a:t>
            </a:r>
            <a:r>
              <a:rPr sz="3200" spc="-5" dirty="0">
                <a:latin typeface="Carlito"/>
                <a:cs typeface="Carlito"/>
              </a:rPr>
              <a:t>bits  </a:t>
            </a:r>
            <a:r>
              <a:rPr sz="3200" spc="-10" dirty="0">
                <a:latin typeface="Carlito"/>
                <a:cs typeface="Carlito"/>
              </a:rPr>
              <a:t>contained </a:t>
            </a:r>
            <a:r>
              <a:rPr sz="3200" spc="-5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information.</a:t>
            </a:r>
            <a:endParaRPr sz="3200" dirty="0">
              <a:latin typeface="Carlito"/>
              <a:cs typeface="Carlito"/>
            </a:endParaRPr>
          </a:p>
          <a:p>
            <a:pPr marL="560705" marR="5080" indent="-457200" algn="just"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sz="3200" spc="-20" dirty="0">
                <a:latin typeface="Carlito"/>
                <a:cs typeface="Carlito"/>
              </a:rPr>
              <a:t>Data </a:t>
            </a:r>
            <a:r>
              <a:rPr sz="3200" spc="-10" dirty="0">
                <a:latin typeface="Carlito"/>
                <a:cs typeface="Carlito"/>
              </a:rPr>
              <a:t>compression becomes </a:t>
            </a:r>
            <a:r>
              <a:rPr sz="3200" spc="-5" dirty="0">
                <a:latin typeface="Carlito"/>
                <a:cs typeface="Carlito"/>
              </a:rPr>
              <a:t>particularly  important in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transmission </a:t>
            </a:r>
            <a:r>
              <a:rPr sz="3200" dirty="0">
                <a:latin typeface="Carlito"/>
                <a:cs typeface="Carlito"/>
              </a:rPr>
              <a:t>of multimedia  </a:t>
            </a:r>
            <a:r>
              <a:rPr sz="3200" spc="-5" dirty="0">
                <a:latin typeface="Carlito"/>
                <a:cs typeface="Carlito"/>
              </a:rPr>
              <a:t>such </a:t>
            </a:r>
            <a:r>
              <a:rPr sz="3200" dirty="0">
                <a:latin typeface="Carlito"/>
                <a:cs typeface="Carlito"/>
              </a:rPr>
              <a:t>as </a:t>
            </a:r>
            <a:r>
              <a:rPr sz="3200" spc="-20" dirty="0">
                <a:latin typeface="Carlito"/>
                <a:cs typeface="Carlito"/>
              </a:rPr>
              <a:t>text, </a:t>
            </a:r>
            <a:r>
              <a:rPr sz="3200" spc="-10" dirty="0">
                <a:latin typeface="Carlito"/>
                <a:cs typeface="Carlito"/>
              </a:rPr>
              <a:t>audio,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5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video.</a:t>
            </a:r>
          </a:p>
        </p:txBody>
      </p:sp>
    </p:spTree>
    <p:extLst>
      <p:ext uri="{BB962C8B-B14F-4D97-AF65-F5344CB8AC3E}">
        <p14:creationId xmlns:p14="http://schemas.microsoft.com/office/powerpoint/2010/main" val="3842684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51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1" y="126619"/>
            <a:ext cx="6132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OSI </a:t>
            </a:r>
            <a:r>
              <a:rPr spc="-10" dirty="0"/>
              <a:t>Application</a:t>
            </a:r>
            <a:r>
              <a:rPr spc="-85" dirty="0"/>
              <a:t> </a:t>
            </a:r>
            <a:r>
              <a:rPr spc="-30" dirty="0"/>
              <a:t>Layer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07946"/>
            <a:ext cx="8073390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application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dirty="0">
                <a:latin typeface="Carlito"/>
                <a:cs typeface="Carlito"/>
              </a:rPr>
              <a:t>enables the </a:t>
            </a:r>
            <a:r>
              <a:rPr sz="3200" spc="-60" dirty="0">
                <a:latin typeface="Carlito"/>
                <a:cs typeface="Carlito"/>
              </a:rPr>
              <a:t>user,  </a:t>
            </a:r>
            <a:r>
              <a:rPr sz="3200" spc="-5" dirty="0">
                <a:latin typeface="Carlito"/>
                <a:cs typeface="Carlito"/>
              </a:rPr>
              <a:t>whether </a:t>
            </a:r>
            <a:r>
              <a:rPr sz="3200" dirty="0">
                <a:latin typeface="Carlito"/>
                <a:cs typeface="Carlito"/>
              </a:rPr>
              <a:t>human or </a:t>
            </a:r>
            <a:r>
              <a:rPr sz="3200" spc="-10" dirty="0">
                <a:latin typeface="Carlito"/>
                <a:cs typeface="Carlito"/>
              </a:rPr>
              <a:t>software,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access the  </a:t>
            </a:r>
            <a:r>
              <a:rPr sz="3200" spc="-10" dirty="0">
                <a:latin typeface="Carlito"/>
                <a:cs typeface="Carlito"/>
              </a:rPr>
              <a:t>network.</a:t>
            </a:r>
            <a:endParaRPr sz="3200">
              <a:latin typeface="Carlito"/>
              <a:cs typeface="Carlito"/>
            </a:endParaRPr>
          </a:p>
          <a:p>
            <a:pPr marL="355600" marR="5715" indent="-343535" algn="just"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It </a:t>
            </a:r>
            <a:r>
              <a:rPr sz="3200" spc="-10" dirty="0">
                <a:latin typeface="Carlito"/>
                <a:cs typeface="Carlito"/>
              </a:rPr>
              <a:t>provides </a:t>
            </a:r>
            <a:r>
              <a:rPr sz="3200" spc="-5" dirty="0">
                <a:latin typeface="Carlito"/>
                <a:cs typeface="Carlito"/>
              </a:rPr>
              <a:t>user </a:t>
            </a:r>
            <a:r>
              <a:rPr sz="3200" spc="-15" dirty="0">
                <a:latin typeface="Carlito"/>
                <a:cs typeface="Carlito"/>
              </a:rPr>
              <a:t>interfaces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support </a:t>
            </a:r>
            <a:r>
              <a:rPr sz="3200" spc="-25" dirty="0">
                <a:latin typeface="Carlito"/>
                <a:cs typeface="Carlito"/>
              </a:rPr>
              <a:t>for  </a:t>
            </a:r>
            <a:r>
              <a:rPr sz="3200" dirty="0">
                <a:latin typeface="Carlito"/>
                <a:cs typeface="Carlito"/>
              </a:rPr>
              <a:t>services </a:t>
            </a:r>
            <a:r>
              <a:rPr sz="3200" spc="-5" dirty="0">
                <a:latin typeface="Carlito"/>
                <a:cs typeface="Carlito"/>
              </a:rPr>
              <a:t>such </a:t>
            </a:r>
            <a:r>
              <a:rPr sz="3200" dirty="0">
                <a:latin typeface="Carlito"/>
                <a:cs typeface="Carlito"/>
              </a:rPr>
              <a:t>as </a:t>
            </a:r>
            <a:r>
              <a:rPr sz="3200" spc="-10" dirty="0">
                <a:latin typeface="Carlito"/>
                <a:cs typeface="Carlito"/>
              </a:rPr>
              <a:t>electronic </a:t>
            </a:r>
            <a:r>
              <a:rPr sz="3200" spc="-5" dirty="0">
                <a:latin typeface="Carlito"/>
                <a:cs typeface="Carlito"/>
              </a:rPr>
              <a:t>mail, </a:t>
            </a:r>
            <a:r>
              <a:rPr sz="3200" spc="-15" dirty="0">
                <a:latin typeface="Carlito"/>
                <a:cs typeface="Carlito"/>
              </a:rPr>
              <a:t>remote </a:t>
            </a:r>
            <a:r>
              <a:rPr sz="3200" spc="-10" dirty="0">
                <a:latin typeface="Carlito"/>
                <a:cs typeface="Carlito"/>
              </a:rPr>
              <a:t>file  </a:t>
            </a:r>
            <a:r>
              <a:rPr sz="3200" dirty="0">
                <a:latin typeface="Carlito"/>
                <a:cs typeface="Carlito"/>
              </a:rPr>
              <a:t>access and </a:t>
            </a:r>
            <a:r>
              <a:rPr sz="3200" spc="-50" dirty="0">
                <a:latin typeface="Carlito"/>
                <a:cs typeface="Carlito"/>
              </a:rPr>
              <a:t>transfer, </a:t>
            </a:r>
            <a:r>
              <a:rPr sz="3200" spc="-15" dirty="0">
                <a:latin typeface="Carlito"/>
                <a:cs typeface="Carlito"/>
              </a:rPr>
              <a:t>shared</a:t>
            </a:r>
            <a:r>
              <a:rPr sz="3200" spc="69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database  </a:t>
            </a:r>
            <a:r>
              <a:rPr sz="3200" spc="-5" dirty="0">
                <a:latin typeface="Carlito"/>
                <a:cs typeface="Carlito"/>
              </a:rPr>
              <a:t>management,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other </a:t>
            </a:r>
            <a:r>
              <a:rPr sz="3200" dirty="0">
                <a:latin typeface="Carlito"/>
                <a:cs typeface="Carlito"/>
              </a:rPr>
              <a:t>types of </a:t>
            </a:r>
            <a:r>
              <a:rPr sz="3200" spc="-10" dirty="0">
                <a:latin typeface="Carlito"/>
                <a:cs typeface="Carlito"/>
              </a:rPr>
              <a:t>distributed  </a:t>
            </a:r>
            <a:r>
              <a:rPr sz="3200" spc="-15" dirty="0">
                <a:latin typeface="Carlito"/>
                <a:cs typeface="Carlito"/>
              </a:rPr>
              <a:t>information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services.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22616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178" y="461900"/>
            <a:ext cx="650278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dirty="0">
                <a:latin typeface="Carlito"/>
                <a:cs typeface="Carlito"/>
              </a:rPr>
              <a:t>Summary </a:t>
            </a:r>
            <a:r>
              <a:rPr b="0" spc="-5" dirty="0">
                <a:latin typeface="Carlito"/>
                <a:cs typeface="Carlito"/>
              </a:rPr>
              <a:t>of OSI</a:t>
            </a:r>
            <a:r>
              <a:rPr b="0" spc="-70" dirty="0">
                <a:latin typeface="Carlito"/>
                <a:cs typeface="Carlito"/>
              </a:rPr>
              <a:t> </a:t>
            </a:r>
            <a:r>
              <a:rPr b="0" spc="-35" dirty="0">
                <a:latin typeface="Carlito"/>
                <a:cs typeface="Carlito"/>
              </a:rPr>
              <a:t>Layers</a:t>
            </a:r>
          </a:p>
        </p:txBody>
      </p:sp>
      <p:sp>
        <p:nvSpPr>
          <p:cNvPr id="3" name="object 3"/>
          <p:cNvSpPr/>
          <p:nvPr/>
        </p:nvSpPr>
        <p:spPr>
          <a:xfrm>
            <a:off x="2202178" y="1708151"/>
            <a:ext cx="7116363" cy="4553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52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60679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1" y="461900"/>
            <a:ext cx="66278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Internet </a:t>
            </a:r>
            <a:r>
              <a:rPr b="0" spc="-25" dirty="0">
                <a:latin typeface="Carlito"/>
                <a:cs typeface="Carlito"/>
              </a:rPr>
              <a:t>protocol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4241" y="1399413"/>
            <a:ext cx="5301615" cy="47404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977900" indent="-3435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application: </a:t>
            </a:r>
            <a:r>
              <a:rPr sz="2400" spc="-5" dirty="0">
                <a:latin typeface="Carlito"/>
                <a:cs typeface="Carlito"/>
              </a:rPr>
              <a:t>supporting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network  </a:t>
            </a:r>
            <a:r>
              <a:rPr sz="2400" spc="-5" dirty="0">
                <a:latin typeface="Carlito"/>
                <a:cs typeface="Carlito"/>
              </a:rPr>
              <a:t>applications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spcBef>
                <a:spcPts val="23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65" dirty="0">
                <a:latin typeface="Carlito"/>
                <a:cs typeface="Carlito"/>
              </a:rPr>
              <a:t>FTP, </a:t>
            </a:r>
            <a:r>
              <a:rPr sz="2000" spc="-50" dirty="0">
                <a:latin typeface="Carlito"/>
                <a:cs typeface="Carlito"/>
              </a:rPr>
              <a:t>SMTP,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HTTP</a:t>
            </a:r>
            <a:endParaRPr sz="2000">
              <a:latin typeface="Carlito"/>
              <a:cs typeface="Carlito"/>
            </a:endParaRPr>
          </a:p>
          <a:p>
            <a:pPr marL="355600" indent="-343535">
              <a:spcBef>
                <a:spcPts val="2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transport: </a:t>
            </a:r>
            <a:r>
              <a:rPr sz="2400" spc="-10" dirty="0">
                <a:latin typeface="Carlito"/>
                <a:cs typeface="Carlito"/>
              </a:rPr>
              <a:t>process-process </a:t>
            </a:r>
            <a:r>
              <a:rPr sz="2400" spc="-15" dirty="0">
                <a:latin typeface="Carlito"/>
                <a:cs typeface="Carlito"/>
              </a:rPr>
              <a:t>data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transfer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spcBef>
                <a:spcPts val="27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80" dirty="0">
                <a:latin typeface="Carlito"/>
                <a:cs typeface="Carlito"/>
              </a:rPr>
              <a:t>TCP,</a:t>
            </a:r>
            <a:r>
              <a:rPr sz="2000" spc="-5" dirty="0">
                <a:latin typeface="Carlito"/>
                <a:cs typeface="Carlito"/>
              </a:rPr>
              <a:t> UDP</a:t>
            </a:r>
            <a:endParaRPr sz="2000">
              <a:latin typeface="Carlito"/>
              <a:cs typeface="Carlito"/>
            </a:endParaRPr>
          </a:p>
          <a:p>
            <a:pPr marL="355600" indent="-343535">
              <a:lnSpc>
                <a:spcPts val="2735"/>
              </a:lnSpc>
              <a:spcBef>
                <a:spcPts val="2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network: </a:t>
            </a:r>
            <a:r>
              <a:rPr sz="2400" spc="-10" dirty="0">
                <a:latin typeface="Carlito"/>
                <a:cs typeface="Carlito"/>
              </a:rPr>
              <a:t>routing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datagrams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from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ts val="2735"/>
              </a:lnSpc>
            </a:pPr>
            <a:r>
              <a:rPr sz="2400" spc="-10" dirty="0">
                <a:latin typeface="Carlito"/>
                <a:cs typeface="Carlito"/>
              </a:rPr>
              <a:t>source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destination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spcBef>
                <a:spcPts val="2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90" dirty="0">
                <a:latin typeface="Carlito"/>
                <a:cs typeface="Carlito"/>
              </a:rPr>
              <a:t>IP, </a:t>
            </a:r>
            <a:r>
              <a:rPr sz="2000" spc="-10" dirty="0">
                <a:latin typeface="Carlito"/>
                <a:cs typeface="Carlito"/>
              </a:rPr>
              <a:t>routing</a:t>
            </a:r>
            <a:r>
              <a:rPr sz="2000" spc="7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protocols</a:t>
            </a:r>
            <a:endParaRPr sz="2000">
              <a:latin typeface="Carlito"/>
              <a:cs typeface="Carlito"/>
            </a:endParaRPr>
          </a:p>
          <a:p>
            <a:pPr marL="355600" marR="53340" indent="-343535">
              <a:lnSpc>
                <a:spcPts val="2590"/>
              </a:lnSpc>
              <a:spcBef>
                <a:spcPts val="5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link: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20" dirty="0">
                <a:latin typeface="Carlito"/>
                <a:cs typeface="Carlito"/>
              </a:rPr>
              <a:t>transfer </a:t>
            </a:r>
            <a:r>
              <a:rPr sz="2400" spc="-10" dirty="0">
                <a:latin typeface="Carlito"/>
                <a:cs typeface="Carlito"/>
              </a:rPr>
              <a:t>between </a:t>
            </a:r>
            <a:r>
              <a:rPr sz="2400" spc="-5" dirty="0">
                <a:latin typeface="Carlito"/>
                <a:cs typeface="Carlito"/>
              </a:rPr>
              <a:t>neighboring  </a:t>
            </a:r>
            <a:r>
              <a:rPr sz="2400" spc="-10" dirty="0">
                <a:latin typeface="Carlito"/>
                <a:cs typeface="Carlito"/>
              </a:rPr>
              <a:t>network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elements</a:t>
            </a:r>
            <a:endParaRPr sz="2400">
              <a:latin typeface="Carlito"/>
              <a:cs typeface="Carlito"/>
            </a:endParaRPr>
          </a:p>
          <a:p>
            <a:pPr marL="812800" lvl="1" indent="-343535">
              <a:spcBef>
                <a:spcPts val="235"/>
              </a:spcBef>
              <a:buFont typeface="Arial"/>
              <a:buChar char="–"/>
              <a:tabLst>
                <a:tab pos="812800" algn="l"/>
                <a:tab pos="813435" algn="l"/>
              </a:tabLst>
            </a:pPr>
            <a:r>
              <a:rPr sz="2000" spc="-5" dirty="0">
                <a:latin typeface="Carlito"/>
                <a:cs typeface="Carlito"/>
              </a:rPr>
              <a:t>Ethernet</a:t>
            </a:r>
            <a:endParaRPr sz="2000">
              <a:latin typeface="Carlito"/>
              <a:cs typeface="Carlito"/>
            </a:endParaRPr>
          </a:p>
          <a:p>
            <a:pPr marL="355600" indent="-343535">
              <a:spcBef>
                <a:spcPts val="2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physical: </a:t>
            </a:r>
            <a:r>
              <a:rPr sz="2400" spc="-5" dirty="0">
                <a:latin typeface="Carlito"/>
                <a:cs typeface="Carlito"/>
              </a:rPr>
              <a:t>bits </a:t>
            </a:r>
            <a:r>
              <a:rPr sz="2400" spc="-30" dirty="0">
                <a:latin typeface="Carlito"/>
                <a:cs typeface="Carlito"/>
              </a:rPr>
              <a:t>“on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wire”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20811" y="1696212"/>
            <a:ext cx="1993900" cy="3683635"/>
            <a:chOff x="6496811" y="1696211"/>
            <a:chExt cx="1993900" cy="3683635"/>
          </a:xfrm>
        </p:grpSpPr>
        <p:sp>
          <p:nvSpPr>
            <p:cNvPr id="5" name="object 5"/>
            <p:cNvSpPr/>
            <p:nvPr/>
          </p:nvSpPr>
          <p:spPr>
            <a:xfrm>
              <a:off x="6579870" y="1715261"/>
              <a:ext cx="1891664" cy="3531235"/>
            </a:xfrm>
            <a:custGeom>
              <a:avLst/>
              <a:gdLst/>
              <a:ahLst/>
              <a:cxnLst/>
              <a:rect l="l" t="t" r="r" b="b"/>
              <a:pathLst>
                <a:path w="1891665" h="3531235">
                  <a:moveTo>
                    <a:pt x="1891284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0" y="3531108"/>
                  </a:lnTo>
                  <a:lnTo>
                    <a:pt x="1891284" y="3531108"/>
                  </a:lnTo>
                  <a:lnTo>
                    <a:pt x="1891284" y="114300"/>
                  </a:lnTo>
                  <a:lnTo>
                    <a:pt x="189128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9869" y="1715261"/>
              <a:ext cx="1891664" cy="3531235"/>
            </a:xfrm>
            <a:custGeom>
              <a:avLst/>
              <a:gdLst/>
              <a:ahLst/>
              <a:cxnLst/>
              <a:rect l="l" t="t" r="r" b="b"/>
              <a:pathLst>
                <a:path w="1891665" h="3531235">
                  <a:moveTo>
                    <a:pt x="0" y="3531108"/>
                  </a:moveTo>
                  <a:lnTo>
                    <a:pt x="1891283" y="3531108"/>
                  </a:lnTo>
                  <a:lnTo>
                    <a:pt x="1891283" y="0"/>
                  </a:lnTo>
                  <a:lnTo>
                    <a:pt x="0" y="0"/>
                  </a:lnTo>
                  <a:lnTo>
                    <a:pt x="0" y="3531108"/>
                  </a:lnTo>
                  <a:close/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5861" y="1829561"/>
              <a:ext cx="1892935" cy="3531235"/>
            </a:xfrm>
            <a:custGeom>
              <a:avLst/>
              <a:gdLst/>
              <a:ahLst/>
              <a:cxnLst/>
              <a:rect l="l" t="t" r="r" b="b"/>
              <a:pathLst>
                <a:path w="1892934" h="3531235">
                  <a:moveTo>
                    <a:pt x="1892807" y="0"/>
                  </a:moveTo>
                  <a:lnTo>
                    <a:pt x="0" y="0"/>
                  </a:lnTo>
                  <a:lnTo>
                    <a:pt x="0" y="3531108"/>
                  </a:lnTo>
                  <a:lnTo>
                    <a:pt x="1892807" y="3531108"/>
                  </a:lnTo>
                  <a:lnTo>
                    <a:pt x="1892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5861" y="1829561"/>
              <a:ext cx="1892935" cy="3531235"/>
            </a:xfrm>
            <a:custGeom>
              <a:avLst/>
              <a:gdLst/>
              <a:ahLst/>
              <a:cxnLst/>
              <a:rect l="l" t="t" r="r" b="b"/>
              <a:pathLst>
                <a:path w="1892934" h="3531235">
                  <a:moveTo>
                    <a:pt x="0" y="3531108"/>
                  </a:moveTo>
                  <a:lnTo>
                    <a:pt x="1892807" y="3531108"/>
                  </a:lnTo>
                  <a:lnTo>
                    <a:pt x="1892807" y="0"/>
                  </a:lnTo>
                  <a:lnTo>
                    <a:pt x="0" y="0"/>
                  </a:lnTo>
                  <a:lnTo>
                    <a:pt x="0" y="3531108"/>
                  </a:lnTo>
                  <a:close/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020811" y="1696212"/>
            <a:ext cx="1993900" cy="3683635"/>
          </a:xfrm>
          <a:prstGeom prst="rect">
            <a:avLst/>
          </a:prstGeom>
        </p:spPr>
        <p:txBody>
          <a:bodyPr vert="horz" wrap="square" lIns="0" tIns="260350" rIns="0" bIns="0" rtlCol="0">
            <a:spAutoFit/>
          </a:bodyPr>
          <a:lstStyle/>
          <a:p>
            <a:pPr marR="25400" algn="ctr">
              <a:spcBef>
                <a:spcPts val="2050"/>
              </a:spcBef>
            </a:pPr>
            <a:r>
              <a:rPr sz="2400" spc="-5" dirty="0">
                <a:latin typeface="Comic Sans MS"/>
                <a:cs typeface="Comic Sans MS"/>
              </a:rPr>
              <a:t>application</a:t>
            </a:r>
            <a:endParaRPr sz="2400">
              <a:latin typeface="Comic Sans MS"/>
              <a:cs typeface="Comic Sans MS"/>
            </a:endParaRPr>
          </a:p>
          <a:p>
            <a:pPr marL="296545" marR="322580" algn="ctr">
              <a:lnSpc>
                <a:spcPct val="200100"/>
              </a:lnSpc>
            </a:pPr>
            <a:r>
              <a:rPr sz="2400" spc="-5" dirty="0">
                <a:latin typeface="Comic Sans MS"/>
                <a:cs typeface="Comic Sans MS"/>
              </a:rPr>
              <a:t>tr</a:t>
            </a:r>
            <a:r>
              <a:rPr sz="2400" spc="-10" dirty="0">
                <a:latin typeface="Comic Sans MS"/>
                <a:cs typeface="Comic Sans MS"/>
              </a:rPr>
              <a:t>a</a:t>
            </a:r>
            <a:r>
              <a:rPr sz="2400" spc="-5" dirty="0">
                <a:latin typeface="Comic Sans MS"/>
                <a:cs typeface="Comic Sans MS"/>
              </a:rPr>
              <a:t>nsport  network  </a:t>
            </a:r>
            <a:r>
              <a:rPr sz="2400" dirty="0">
                <a:latin typeface="Comic Sans MS"/>
                <a:cs typeface="Comic Sans MS"/>
              </a:rPr>
              <a:t>link  physical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33766" y="2521458"/>
            <a:ext cx="1885314" cy="2127885"/>
          </a:xfrm>
          <a:custGeom>
            <a:avLst/>
            <a:gdLst/>
            <a:ahLst/>
            <a:cxnLst/>
            <a:rect l="l" t="t" r="r" b="b"/>
            <a:pathLst>
              <a:path w="1885315" h="2127885">
                <a:moveTo>
                  <a:pt x="0" y="0"/>
                </a:moveTo>
                <a:lnTo>
                  <a:pt x="1885187" y="0"/>
                </a:lnTo>
              </a:path>
              <a:path w="1885315" h="2127885">
                <a:moveTo>
                  <a:pt x="0" y="705612"/>
                </a:moveTo>
                <a:lnTo>
                  <a:pt x="1885187" y="705612"/>
                </a:lnTo>
              </a:path>
              <a:path w="1885315" h="2127885">
                <a:moveTo>
                  <a:pt x="0" y="1415795"/>
                </a:moveTo>
                <a:lnTo>
                  <a:pt x="1885187" y="1415795"/>
                </a:lnTo>
              </a:path>
              <a:path w="1885315" h="2127885">
                <a:moveTo>
                  <a:pt x="0" y="2127504"/>
                </a:moveTo>
                <a:lnTo>
                  <a:pt x="1885187" y="2127504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53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71742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54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1" y="461900"/>
            <a:ext cx="61706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Internet </a:t>
            </a:r>
            <a:r>
              <a:rPr b="0" spc="-25" dirty="0">
                <a:latin typeface="Carlito"/>
                <a:cs typeface="Carlito"/>
              </a:rPr>
              <a:t>protocol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07356"/>
            <a:ext cx="8074659" cy="50956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spcBef>
                <a:spcPts val="89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rlito"/>
                <a:cs typeface="Carlito"/>
              </a:rPr>
              <a:t>Application</a:t>
            </a:r>
            <a:r>
              <a:rPr sz="3200" b="1" spc="-50" dirty="0">
                <a:latin typeface="Carlito"/>
                <a:cs typeface="Carlito"/>
              </a:rPr>
              <a:t> </a:t>
            </a:r>
            <a:r>
              <a:rPr sz="3200" b="1" spc="-25" dirty="0">
                <a:latin typeface="Carlito"/>
                <a:cs typeface="Carlito"/>
              </a:rPr>
              <a:t>Layer</a:t>
            </a:r>
            <a:endParaRPr sz="3200">
              <a:latin typeface="Carlito"/>
              <a:cs typeface="Carlito"/>
            </a:endParaRPr>
          </a:p>
          <a:p>
            <a:pPr marL="355600" marR="7620" indent="-343535" algn="just">
              <a:spcBef>
                <a:spcPts val="69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5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where </a:t>
            </a:r>
            <a:r>
              <a:rPr sz="2800" spc="-10" dirty="0">
                <a:latin typeface="Carlito"/>
                <a:cs typeface="Carlito"/>
              </a:rPr>
              <a:t>network applications  </a:t>
            </a:r>
            <a:r>
              <a:rPr sz="2800" spc="-5" dirty="0">
                <a:latin typeface="Carlito"/>
                <a:cs typeface="Carlito"/>
              </a:rPr>
              <a:t>and their </a:t>
            </a:r>
            <a:r>
              <a:rPr sz="2800" spc="-15" dirty="0">
                <a:latin typeface="Carlito"/>
                <a:cs typeface="Carlito"/>
              </a:rPr>
              <a:t>application-layer </a:t>
            </a:r>
            <a:r>
              <a:rPr sz="2800" spc="-20" dirty="0">
                <a:latin typeface="Carlito"/>
                <a:cs typeface="Carlito"/>
              </a:rPr>
              <a:t>protocols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reside.</a:t>
            </a:r>
            <a:endParaRPr sz="280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670"/>
              </a:spcBef>
              <a:buFont typeface="Arial"/>
              <a:buChar char="•"/>
              <a:tabLst>
                <a:tab pos="436880" algn="l"/>
              </a:tabLst>
            </a:pPr>
            <a:r>
              <a:rPr dirty="0"/>
              <a:t>	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Internet’s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includes </a:t>
            </a:r>
            <a:r>
              <a:rPr sz="2800" spc="-15" dirty="0">
                <a:latin typeface="Carlito"/>
                <a:cs typeface="Carlito"/>
              </a:rPr>
              <a:t>many  </a:t>
            </a:r>
            <a:r>
              <a:rPr sz="2800" spc="-20" dirty="0">
                <a:latin typeface="Carlito"/>
                <a:cs typeface="Carlito"/>
              </a:rPr>
              <a:t>protocols, </a:t>
            </a:r>
            <a:r>
              <a:rPr sz="2800" spc="-5" dirty="0">
                <a:latin typeface="Carlito"/>
                <a:cs typeface="Carlito"/>
              </a:rPr>
              <a:t>such as the </a:t>
            </a:r>
            <a:r>
              <a:rPr sz="2800" dirty="0">
                <a:latin typeface="Carlito"/>
                <a:cs typeface="Carlito"/>
              </a:rPr>
              <a:t>HTTP </a:t>
            </a:r>
            <a:r>
              <a:rPr sz="2800" spc="-20" dirty="0">
                <a:latin typeface="Carlito"/>
                <a:cs typeface="Carlito"/>
              </a:rPr>
              <a:t>protocol </a:t>
            </a:r>
            <a:r>
              <a:rPr sz="2800" spc="-10" dirty="0">
                <a:latin typeface="Carlito"/>
                <a:cs typeface="Carlito"/>
              </a:rPr>
              <a:t>(which provides 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40" dirty="0">
                <a:latin typeface="Carlito"/>
                <a:cs typeface="Carlito"/>
              </a:rPr>
              <a:t>Web</a:t>
            </a:r>
            <a:r>
              <a:rPr sz="2800" spc="5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document </a:t>
            </a:r>
            <a:r>
              <a:rPr sz="2800" spc="-15" dirty="0">
                <a:latin typeface="Carlito"/>
                <a:cs typeface="Carlito"/>
              </a:rPr>
              <a:t>request 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transfer), </a:t>
            </a:r>
            <a:r>
              <a:rPr sz="2800" spc="-5" dirty="0">
                <a:latin typeface="Carlito"/>
                <a:cs typeface="Carlito"/>
              </a:rPr>
              <a:t>SMTP  </a:t>
            </a:r>
            <a:r>
              <a:rPr sz="2800" spc="-10" dirty="0">
                <a:latin typeface="Carlito"/>
                <a:cs typeface="Carlito"/>
              </a:rPr>
              <a:t>(which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transfer </a:t>
            </a:r>
            <a:r>
              <a:rPr sz="2800" spc="-5" dirty="0">
                <a:latin typeface="Carlito"/>
                <a:cs typeface="Carlito"/>
              </a:rPr>
              <a:t>of e-mail messages),  and </a:t>
            </a:r>
            <a:r>
              <a:rPr sz="2800" spc="-10" dirty="0">
                <a:latin typeface="Carlito"/>
                <a:cs typeface="Carlito"/>
              </a:rPr>
              <a:t>FTP </a:t>
            </a:r>
            <a:r>
              <a:rPr sz="2800" dirty="0">
                <a:latin typeface="Carlito"/>
                <a:cs typeface="Carlito"/>
              </a:rPr>
              <a:t>(which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transfer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files  between two </a:t>
            </a:r>
            <a:r>
              <a:rPr sz="2800" spc="-5" dirty="0">
                <a:latin typeface="Carlito"/>
                <a:cs typeface="Carlito"/>
              </a:rPr>
              <a:t>end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systems).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236276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55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145" y="406482"/>
            <a:ext cx="628213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Internet </a:t>
            </a:r>
            <a:r>
              <a:rPr b="0" spc="-25" dirty="0">
                <a:latin typeface="Carlito"/>
                <a:cs typeface="Carlito"/>
              </a:rPr>
              <a:t>protocol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2363" y="1373179"/>
            <a:ext cx="4617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5" dirty="0">
                <a:latin typeface="Carlito"/>
                <a:cs typeface="Carlito"/>
              </a:rPr>
              <a:t>Application</a:t>
            </a:r>
            <a:r>
              <a:rPr sz="3200" b="1" spc="-80" dirty="0">
                <a:latin typeface="Carlito"/>
                <a:cs typeface="Carlito"/>
              </a:rPr>
              <a:t> </a:t>
            </a:r>
            <a:r>
              <a:rPr sz="3200" b="1" spc="-25" dirty="0">
                <a:latin typeface="Carlito"/>
                <a:cs typeface="Carlito"/>
              </a:rPr>
              <a:t>Layer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0914" y="2133600"/>
            <a:ext cx="77412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network functions, such as the translation of human-friendly names for Internet end systems like www.ietf.org to a 32- bit network address, are also done with the help of a specific application-layer protocol, namely, the domain name system (DNS)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45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56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145" y="461900"/>
            <a:ext cx="628213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Internet </a:t>
            </a:r>
            <a:r>
              <a:rPr b="0" spc="-25" dirty="0">
                <a:latin typeface="Carlito"/>
                <a:cs typeface="Carlito"/>
              </a:rPr>
              <a:t>protocol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607947"/>
            <a:ext cx="4443348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30" dirty="0">
                <a:latin typeface="Carlito"/>
                <a:cs typeface="Carlito"/>
              </a:rPr>
              <a:t>Transport</a:t>
            </a:r>
            <a:r>
              <a:rPr sz="3200" b="1" spc="-60" dirty="0">
                <a:latin typeface="Carlito"/>
                <a:cs typeface="Carlito"/>
              </a:rPr>
              <a:t> </a:t>
            </a:r>
            <a:r>
              <a:rPr sz="3200" b="1" spc="-25" dirty="0">
                <a:latin typeface="Carlito"/>
                <a:cs typeface="Carlito"/>
              </a:rPr>
              <a:t>Layer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3014" y="2571114"/>
            <a:ext cx="8072755" cy="2980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spcBef>
                <a:spcPts val="100"/>
              </a:spcBef>
              <a:buFont typeface="Arial"/>
              <a:buChar char="•"/>
              <a:tabLst>
                <a:tab pos="447675" algn="l"/>
              </a:tabLst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Internet’s transport layer transports application-layer messages between application endpoints.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3535" algn="just">
              <a:spcBef>
                <a:spcPts val="100"/>
              </a:spcBef>
              <a:buFont typeface="Arial"/>
              <a:buChar char="•"/>
              <a:tabLst>
                <a:tab pos="447675" algn="l"/>
              </a:tabLst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 the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there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 two 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protocols, </a:t>
            </a:r>
            <a:r>
              <a:rPr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UDP,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of which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 transport application-layer</a:t>
            </a:r>
            <a:r>
              <a:rPr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22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57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1" y="461900"/>
            <a:ext cx="61706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Internet </a:t>
            </a:r>
            <a:r>
              <a:rPr b="0" spc="-25" dirty="0">
                <a:latin typeface="Carlito"/>
                <a:cs typeface="Carlito"/>
              </a:rPr>
              <a:t>protocol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11020"/>
            <a:ext cx="8074025" cy="43180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just">
              <a:spcBef>
                <a:spcPts val="865"/>
              </a:spcBef>
            </a:pPr>
            <a:r>
              <a:rPr sz="3200" b="1" spc="-30" dirty="0">
                <a:latin typeface="Carlito"/>
                <a:cs typeface="Carlito"/>
              </a:rPr>
              <a:t>Transport</a:t>
            </a:r>
            <a:r>
              <a:rPr sz="3200" b="1" spc="-25" dirty="0">
                <a:latin typeface="Carlito"/>
                <a:cs typeface="Carlito"/>
              </a:rPr>
              <a:t> Layer</a:t>
            </a:r>
            <a:endParaRPr sz="3200">
              <a:latin typeface="Carlito"/>
              <a:cs typeface="Carlito"/>
            </a:endParaRPr>
          </a:p>
          <a:p>
            <a:pPr marL="355600" marR="12065" indent="-343535" algn="just"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rlito"/>
                <a:cs typeface="Carlito"/>
              </a:rPr>
              <a:t>TCP </a:t>
            </a:r>
            <a:r>
              <a:rPr sz="3200" spc="-15" dirty="0">
                <a:latin typeface="Carlito"/>
                <a:cs typeface="Carlito"/>
              </a:rPr>
              <a:t>provides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connection-oriented </a:t>
            </a:r>
            <a:r>
              <a:rPr sz="3200" dirty="0">
                <a:latin typeface="Carlito"/>
                <a:cs typeface="Carlito"/>
              </a:rPr>
              <a:t>service </a:t>
            </a:r>
            <a:r>
              <a:rPr sz="3200" spc="-45" dirty="0">
                <a:latin typeface="Carlito"/>
                <a:cs typeface="Carlito"/>
              </a:rPr>
              <a:t>to  </a:t>
            </a:r>
            <a:r>
              <a:rPr sz="3200" spc="-5" dirty="0">
                <a:latin typeface="Carlito"/>
                <a:cs typeface="Carlito"/>
              </a:rPr>
              <a:t>its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applications.</a:t>
            </a:r>
            <a:endParaRPr sz="320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This </a:t>
            </a:r>
            <a:r>
              <a:rPr sz="3200" dirty="0">
                <a:latin typeface="Carlito"/>
                <a:cs typeface="Carlito"/>
              </a:rPr>
              <a:t>service </a:t>
            </a:r>
            <a:r>
              <a:rPr sz="3200" spc="-5" dirty="0">
                <a:latin typeface="Carlito"/>
                <a:cs typeface="Carlito"/>
              </a:rPr>
              <a:t>includes </a:t>
            </a:r>
            <a:r>
              <a:rPr sz="3200" spc="-15" dirty="0">
                <a:latin typeface="Carlito"/>
                <a:cs typeface="Carlito"/>
              </a:rPr>
              <a:t>guaranteed </a:t>
            </a:r>
            <a:r>
              <a:rPr sz="3200" spc="-10" dirty="0">
                <a:latin typeface="Carlito"/>
                <a:cs typeface="Carlito"/>
              </a:rPr>
              <a:t>delivery </a:t>
            </a:r>
            <a:r>
              <a:rPr sz="3200" dirty="0">
                <a:latin typeface="Carlito"/>
                <a:cs typeface="Carlito"/>
              </a:rPr>
              <a:t>of  </a:t>
            </a:r>
            <a:r>
              <a:rPr sz="3200" spc="-10" dirty="0">
                <a:latin typeface="Carlito"/>
                <a:cs typeface="Carlito"/>
              </a:rPr>
              <a:t>application-layer </a:t>
            </a:r>
            <a:r>
              <a:rPr sz="3200" spc="-5" dirty="0">
                <a:latin typeface="Carlito"/>
                <a:cs typeface="Carlito"/>
              </a:rPr>
              <a:t>messages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destination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flow </a:t>
            </a:r>
            <a:r>
              <a:rPr sz="3200" spc="-20" dirty="0">
                <a:latin typeface="Carlito"/>
                <a:cs typeface="Carlito"/>
              </a:rPr>
              <a:t>control </a:t>
            </a:r>
            <a:r>
              <a:rPr sz="3200" spc="-10" dirty="0">
                <a:latin typeface="Carlito"/>
                <a:cs typeface="Carlito"/>
              </a:rPr>
              <a:t>(that </a:t>
            </a:r>
            <a:r>
              <a:rPr sz="3200" spc="-5" dirty="0">
                <a:latin typeface="Carlito"/>
                <a:cs typeface="Carlito"/>
              </a:rPr>
              <a:t>is, </a:t>
            </a:r>
            <a:r>
              <a:rPr sz="3200" spc="-10" dirty="0">
                <a:latin typeface="Carlito"/>
                <a:cs typeface="Carlito"/>
              </a:rPr>
              <a:t>sender/receiver  </a:t>
            </a:r>
            <a:r>
              <a:rPr sz="3200" spc="-5" dirty="0">
                <a:latin typeface="Carlito"/>
                <a:cs typeface="Carlito"/>
              </a:rPr>
              <a:t>speed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matching).</a:t>
            </a:r>
            <a:endParaRPr sz="3200">
              <a:latin typeface="Carlito"/>
              <a:cs typeface="Carlito"/>
            </a:endParaRPr>
          </a:p>
          <a:p>
            <a:pPr marL="355600" indent="-343535" algn="just"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5" dirty="0">
                <a:latin typeface="Carlito"/>
                <a:cs typeface="Carlito"/>
              </a:rPr>
              <a:t>Transport-layer packet </a:t>
            </a:r>
            <a:r>
              <a:rPr sz="3200" dirty="0">
                <a:latin typeface="Carlito"/>
                <a:cs typeface="Carlito"/>
              </a:rPr>
              <a:t>as a</a:t>
            </a:r>
            <a:r>
              <a:rPr sz="3200" spc="3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segment.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57402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1" y="461900"/>
            <a:ext cx="61706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Internet </a:t>
            </a:r>
            <a:r>
              <a:rPr b="0" spc="-25" dirty="0">
                <a:latin typeface="Carlito"/>
                <a:cs typeface="Carlito"/>
              </a:rPr>
              <a:t>protocol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07947"/>
            <a:ext cx="8074025" cy="45121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1167765" algn="l"/>
                <a:tab pos="2027555" algn="l"/>
                <a:tab pos="2121535" algn="l"/>
                <a:tab pos="2928620" algn="l"/>
                <a:tab pos="3310890" algn="l"/>
                <a:tab pos="4220845" algn="l"/>
                <a:tab pos="4524375" algn="l"/>
                <a:tab pos="4900930" algn="l"/>
                <a:tab pos="6009005" algn="l"/>
                <a:tab pos="6854825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also breaks long messages into shorter segments and provides a congestion-control mechanism, so that a source throttles its transmission rate when the network is congested. </a:t>
            </a:r>
          </a:p>
          <a:p>
            <a:pPr marL="355600" marR="762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1143635" algn="l"/>
                <a:tab pos="2037714" algn="l"/>
                <a:tab pos="3597275" algn="l"/>
                <a:tab pos="5185410" algn="l"/>
                <a:tab pos="5554345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	U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	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	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vides	a	</a:t>
            </a:r>
            <a:r>
              <a:rPr lang="en-US"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ectionl</a:t>
            </a:r>
            <a:r>
              <a:rPr lang="en-US" sz="2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  service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  <a:tab pos="1256030" algn="l"/>
                <a:tab pos="1745614" algn="l"/>
                <a:tab pos="2176780" algn="l"/>
                <a:tab pos="3670300" algn="l"/>
                <a:tab pos="5063490" algn="l"/>
                <a:tab pos="5977890" algn="l"/>
                <a:tab pos="6259195" algn="l"/>
                <a:tab pos="7630795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	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	a	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en-US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lls	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	th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	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	</a:t>
            </a:r>
            <a:r>
              <a:rPr lang="en-US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 </a:t>
            </a:r>
            <a:r>
              <a:rPr lang="en-US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eliabilit</a:t>
            </a:r>
            <a:r>
              <a:rPr lang="en-US" sz="28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	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>
              <a:spcBef>
                <a:spcPts val="105"/>
              </a:spcBef>
              <a:tabLst>
                <a:tab pos="355600" algn="l"/>
                <a:tab pos="356235" algn="l"/>
                <a:tab pos="1167765" algn="l"/>
                <a:tab pos="2027555" algn="l"/>
                <a:tab pos="2121535" algn="l"/>
                <a:tab pos="2928620" algn="l"/>
                <a:tab pos="3310890" algn="l"/>
                <a:tab pos="4220845" algn="l"/>
                <a:tab pos="4524375" algn="l"/>
                <a:tab pos="4900930" algn="l"/>
                <a:tab pos="6009005" algn="l"/>
                <a:tab pos="6854825" algn="l"/>
              </a:tabLst>
            </a:pPr>
            <a:r>
              <a:rPr sz="3200" spc="-15" dirty="0">
                <a:latin typeface="Carlito"/>
                <a:cs typeface="Carlito"/>
              </a:rPr>
              <a:t>	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3144" y="6193029"/>
            <a:ext cx="1301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latin typeface="Carlito"/>
                <a:cs typeface="Carlito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27953" y="6431686"/>
            <a:ext cx="4404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111625" algn="l"/>
              </a:tabLst>
            </a:pP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ntrodu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tion	1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-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7619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59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1" y="266142"/>
            <a:ext cx="61706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Internet </a:t>
            </a:r>
            <a:r>
              <a:rPr b="0" spc="-25" dirty="0">
                <a:latin typeface="Carlito"/>
                <a:cs typeface="Carlito"/>
              </a:rPr>
              <a:t>protocol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1490" y="1203935"/>
            <a:ext cx="8074659" cy="48063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algn="just">
              <a:spcBef>
                <a:spcPts val="869"/>
              </a:spcBef>
            </a:pPr>
            <a:r>
              <a:rPr sz="3200" b="1" spc="-5" dirty="0">
                <a:latin typeface="Carlito"/>
                <a:cs typeface="Carlito"/>
              </a:rPr>
              <a:t>Network </a:t>
            </a:r>
            <a:r>
              <a:rPr sz="3200" b="1" spc="-25" dirty="0">
                <a:latin typeface="Carlito"/>
                <a:cs typeface="Carlito"/>
              </a:rPr>
              <a:t>Layer</a:t>
            </a:r>
            <a:endParaRPr sz="3200">
              <a:latin typeface="Carlito"/>
              <a:cs typeface="Carlito"/>
            </a:endParaRPr>
          </a:p>
          <a:p>
            <a:pPr marL="355600" marR="5715" indent="-343535" algn="just"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20" dirty="0">
                <a:latin typeface="Carlito"/>
                <a:cs typeface="Carlito"/>
              </a:rPr>
              <a:t>Internet’s </a:t>
            </a:r>
            <a:r>
              <a:rPr sz="3200" spc="-10" dirty="0">
                <a:latin typeface="Carlito"/>
                <a:cs typeface="Carlito"/>
              </a:rPr>
              <a:t>network </a:t>
            </a:r>
            <a:r>
              <a:rPr sz="3200" spc="-25" dirty="0">
                <a:latin typeface="Carlito"/>
                <a:cs typeface="Carlito"/>
              </a:rPr>
              <a:t>layer </a:t>
            </a:r>
            <a:r>
              <a:rPr sz="3200" spc="-5" dirty="0">
                <a:latin typeface="Carlito"/>
                <a:cs typeface="Carlito"/>
              </a:rPr>
              <a:t>is responsible </a:t>
            </a:r>
            <a:r>
              <a:rPr sz="3200" spc="-25" dirty="0">
                <a:latin typeface="Carlito"/>
                <a:cs typeface="Carlito"/>
              </a:rPr>
              <a:t>for  </a:t>
            </a:r>
            <a:r>
              <a:rPr sz="3200" spc="-5" dirty="0">
                <a:latin typeface="Carlito"/>
                <a:cs typeface="Carlito"/>
              </a:rPr>
              <a:t>moving </a:t>
            </a:r>
            <a:r>
              <a:rPr sz="3200" spc="-15" dirty="0">
                <a:latin typeface="Carlito"/>
                <a:cs typeface="Carlito"/>
              </a:rPr>
              <a:t>network-layer </a:t>
            </a:r>
            <a:r>
              <a:rPr sz="3200" spc="-20" dirty="0">
                <a:latin typeface="Carlito"/>
                <a:cs typeface="Carlito"/>
              </a:rPr>
              <a:t>packets </a:t>
            </a:r>
            <a:r>
              <a:rPr sz="3200" spc="-5" dirty="0">
                <a:latin typeface="Carlito"/>
                <a:cs typeface="Carlito"/>
              </a:rPr>
              <a:t>known </a:t>
            </a:r>
            <a:r>
              <a:rPr sz="3200" dirty="0">
                <a:latin typeface="Carlito"/>
                <a:cs typeface="Carlito"/>
              </a:rPr>
              <a:t>as  </a:t>
            </a:r>
            <a:r>
              <a:rPr sz="3200" b="1" spc="-15" dirty="0">
                <a:latin typeface="Carlito"/>
                <a:cs typeface="Carlito"/>
              </a:rPr>
              <a:t>datagrams </a:t>
            </a:r>
            <a:r>
              <a:rPr sz="3200" b="1" spc="-10" dirty="0">
                <a:latin typeface="Carlito"/>
                <a:cs typeface="Carlito"/>
              </a:rPr>
              <a:t>from </a:t>
            </a:r>
            <a:r>
              <a:rPr sz="3200" b="1" dirty="0">
                <a:latin typeface="Carlito"/>
                <a:cs typeface="Carlito"/>
              </a:rPr>
              <a:t>one </a:t>
            </a:r>
            <a:r>
              <a:rPr sz="3200" b="1" spc="-5" dirty="0">
                <a:latin typeface="Carlito"/>
                <a:cs typeface="Carlito"/>
              </a:rPr>
              <a:t>host </a:t>
            </a:r>
            <a:r>
              <a:rPr sz="3200" b="1" spc="-15" dirty="0">
                <a:latin typeface="Carlito"/>
                <a:cs typeface="Carlito"/>
              </a:rPr>
              <a:t>to</a:t>
            </a:r>
            <a:r>
              <a:rPr sz="3200" b="1" spc="-85" dirty="0">
                <a:latin typeface="Carlito"/>
                <a:cs typeface="Carlito"/>
              </a:rPr>
              <a:t> </a:t>
            </a:r>
            <a:r>
              <a:rPr sz="3200" b="1" spc="-35" dirty="0">
                <a:latin typeface="Carlito"/>
                <a:cs typeface="Carlito"/>
              </a:rPr>
              <a:t>another.</a:t>
            </a:r>
            <a:endParaRPr sz="3200">
              <a:latin typeface="Carlito"/>
              <a:cs typeface="Carlito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4400">
              <a:latin typeface="Carlito"/>
              <a:cs typeface="Carlito"/>
            </a:endParaRPr>
          </a:p>
          <a:p>
            <a:pPr marL="355600" marR="5080" indent="-343535" algn="just"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Internet </a:t>
            </a:r>
            <a:r>
              <a:rPr sz="3200" spc="-15" dirty="0">
                <a:latin typeface="Carlito"/>
                <a:cs typeface="Carlito"/>
              </a:rPr>
              <a:t>transport-layer </a:t>
            </a:r>
            <a:r>
              <a:rPr sz="3200" spc="-20" dirty="0">
                <a:latin typeface="Carlito"/>
                <a:cs typeface="Carlito"/>
              </a:rPr>
              <a:t>protocol (TCP </a:t>
            </a:r>
            <a:r>
              <a:rPr sz="3200" dirty="0">
                <a:latin typeface="Carlito"/>
                <a:cs typeface="Carlito"/>
              </a:rPr>
              <a:t>or  UDP) in a </a:t>
            </a:r>
            <a:r>
              <a:rPr sz="3200" spc="-10" dirty="0">
                <a:latin typeface="Carlito"/>
                <a:cs typeface="Carlito"/>
              </a:rPr>
              <a:t>source </a:t>
            </a:r>
            <a:r>
              <a:rPr sz="3200" spc="-15" dirty="0">
                <a:latin typeface="Carlito"/>
                <a:cs typeface="Carlito"/>
              </a:rPr>
              <a:t>host </a:t>
            </a:r>
            <a:r>
              <a:rPr sz="3200" spc="-5" dirty="0">
                <a:latin typeface="Carlito"/>
                <a:cs typeface="Carlito"/>
              </a:rPr>
              <a:t>passes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transport-layer  segment </a:t>
            </a:r>
            <a:r>
              <a:rPr sz="3200" spc="5" dirty="0">
                <a:latin typeface="Carlito"/>
                <a:cs typeface="Carlito"/>
              </a:rPr>
              <a:t>and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destination address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0" dirty="0">
                <a:latin typeface="Carlito"/>
                <a:cs typeface="Carlito"/>
              </a:rPr>
              <a:t>network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70" dirty="0">
                <a:latin typeface="Carlito"/>
                <a:cs typeface="Carlito"/>
              </a:rPr>
              <a:t>layer.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33929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861821"/>
            <a:ext cx="215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7.7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533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A49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7161" y="1372361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19812">
            <a:solidFill>
              <a:srgbClr val="FA49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400" y="6248400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76200">
            <a:solidFill>
              <a:srgbClr val="FA49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2247" y="1789176"/>
            <a:ext cx="9358884" cy="3831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7794" y="784605"/>
            <a:ext cx="4668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1" spc="-15" dirty="0">
                <a:solidFill>
                  <a:srgbClr val="FA9217"/>
                </a:solidFill>
                <a:latin typeface="Times New Roman"/>
                <a:cs typeface="Times New Roman"/>
              </a:rPr>
              <a:t>Transmission </a:t>
            </a:r>
            <a:r>
              <a:rPr sz="2400" b="0" i="1" dirty="0">
                <a:solidFill>
                  <a:srgbClr val="FA9217"/>
                </a:solidFill>
                <a:latin typeface="Times New Roman"/>
                <a:cs typeface="Times New Roman"/>
              </a:rPr>
              <a:t>Medium </a:t>
            </a:r>
            <a:r>
              <a:rPr sz="200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physical</a:t>
            </a:r>
            <a:r>
              <a:rPr sz="2000" b="0" i="1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layer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60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1" y="461900"/>
            <a:ext cx="63992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Internet </a:t>
            </a:r>
            <a:r>
              <a:rPr b="0" spc="-25" dirty="0">
                <a:latin typeface="Carlito"/>
                <a:cs typeface="Carlito"/>
              </a:rPr>
              <a:t>protocol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11020"/>
            <a:ext cx="8074659" cy="48056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just">
              <a:spcBef>
                <a:spcPts val="865"/>
              </a:spcBef>
            </a:pPr>
            <a:r>
              <a:rPr sz="3200" b="1" spc="-5" dirty="0">
                <a:latin typeface="Carlito"/>
                <a:cs typeface="Carlito"/>
              </a:rPr>
              <a:t>Network </a:t>
            </a:r>
            <a:r>
              <a:rPr sz="3200" b="1" spc="-25" dirty="0">
                <a:latin typeface="Carlito"/>
                <a:cs typeface="Carlito"/>
              </a:rPr>
              <a:t>Layer</a:t>
            </a:r>
            <a:endParaRPr sz="320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network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dirty="0">
                <a:latin typeface="Carlito"/>
                <a:cs typeface="Carlito"/>
              </a:rPr>
              <a:t>then </a:t>
            </a:r>
            <a:r>
              <a:rPr sz="3200" spc="-15" dirty="0">
                <a:latin typeface="Carlito"/>
                <a:cs typeface="Carlito"/>
              </a:rPr>
              <a:t>provides </a:t>
            </a:r>
            <a:r>
              <a:rPr sz="3200" dirty="0">
                <a:latin typeface="Carlito"/>
                <a:cs typeface="Carlito"/>
              </a:rPr>
              <a:t>the service of  </a:t>
            </a:r>
            <a:r>
              <a:rPr sz="3200" spc="-5" dirty="0">
                <a:latin typeface="Carlito"/>
                <a:cs typeface="Carlito"/>
              </a:rPr>
              <a:t>delivering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segment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transport </a:t>
            </a:r>
            <a:r>
              <a:rPr sz="3200" spc="-20" dirty="0">
                <a:latin typeface="Carlito"/>
                <a:cs typeface="Carlito"/>
              </a:rPr>
              <a:t>layer  </a:t>
            </a:r>
            <a:r>
              <a:rPr sz="3200" spc="-5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destination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host.</a:t>
            </a:r>
            <a:endParaRPr sz="3200">
              <a:latin typeface="Carlito"/>
              <a:cs typeface="Carlito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>
              <a:latin typeface="Carlito"/>
              <a:cs typeface="Carlito"/>
            </a:endParaRPr>
          </a:p>
          <a:p>
            <a:pPr marL="355600" marR="7620" indent="-343535" algn="just"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20" dirty="0">
                <a:latin typeface="Carlito"/>
                <a:cs typeface="Carlito"/>
              </a:rPr>
              <a:t>Internet’s </a:t>
            </a:r>
            <a:r>
              <a:rPr sz="3200" spc="-10" dirty="0">
                <a:latin typeface="Carlito"/>
                <a:cs typeface="Carlito"/>
              </a:rPr>
              <a:t>network </a:t>
            </a:r>
            <a:r>
              <a:rPr sz="3200" spc="-20" dirty="0">
                <a:latin typeface="Carlito"/>
                <a:cs typeface="Carlito"/>
              </a:rPr>
              <a:t>layer </a:t>
            </a:r>
            <a:r>
              <a:rPr sz="3200" spc="-5" dirty="0">
                <a:latin typeface="Carlito"/>
                <a:cs typeface="Carlito"/>
              </a:rPr>
              <a:t>includes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IP  </a:t>
            </a:r>
            <a:r>
              <a:rPr sz="3200" spc="-15" dirty="0">
                <a:latin typeface="Carlito"/>
                <a:cs typeface="Carlito"/>
              </a:rPr>
              <a:t>Protocol,</a:t>
            </a:r>
            <a:r>
              <a:rPr sz="3200" spc="69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which </a:t>
            </a:r>
            <a:r>
              <a:rPr sz="3200" spc="-10" dirty="0">
                <a:latin typeface="Carlito"/>
                <a:cs typeface="Carlito"/>
              </a:rPr>
              <a:t>defines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fields </a:t>
            </a:r>
            <a:r>
              <a:rPr sz="3200" dirty="0">
                <a:latin typeface="Carlito"/>
                <a:cs typeface="Carlito"/>
              </a:rPr>
              <a:t>in the  </a:t>
            </a:r>
            <a:r>
              <a:rPr sz="3200" spc="-15" dirty="0">
                <a:latin typeface="Carlito"/>
                <a:cs typeface="Carlito"/>
              </a:rPr>
              <a:t>datagram </a:t>
            </a:r>
            <a:r>
              <a:rPr sz="3200" spc="5" dirty="0">
                <a:latin typeface="Carlito"/>
                <a:cs typeface="Carlito"/>
              </a:rPr>
              <a:t>as </a:t>
            </a:r>
            <a:r>
              <a:rPr sz="3200" spc="-5" dirty="0">
                <a:latin typeface="Carlito"/>
                <a:cs typeface="Carlito"/>
              </a:rPr>
              <a:t>well </a:t>
            </a:r>
            <a:r>
              <a:rPr sz="3200" spc="5" dirty="0">
                <a:latin typeface="Carlito"/>
                <a:cs typeface="Carlito"/>
              </a:rPr>
              <a:t>as </a:t>
            </a:r>
            <a:r>
              <a:rPr sz="3200" spc="-5" dirty="0">
                <a:latin typeface="Carlito"/>
                <a:cs typeface="Carlito"/>
              </a:rPr>
              <a:t>how </a:t>
            </a:r>
            <a:r>
              <a:rPr sz="3200" dirty="0">
                <a:latin typeface="Carlito"/>
                <a:cs typeface="Carlito"/>
              </a:rPr>
              <a:t>the end </a:t>
            </a:r>
            <a:r>
              <a:rPr sz="3200" spc="-25" dirty="0">
                <a:latin typeface="Carlito"/>
                <a:cs typeface="Carlito"/>
              </a:rPr>
              <a:t>systems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25" dirty="0">
                <a:latin typeface="Carlito"/>
                <a:cs typeface="Carlito"/>
              </a:rPr>
              <a:t>routers </a:t>
            </a:r>
            <a:r>
              <a:rPr sz="3200" dirty="0">
                <a:latin typeface="Carlito"/>
                <a:cs typeface="Carlito"/>
              </a:rPr>
              <a:t>act on </a:t>
            </a:r>
            <a:r>
              <a:rPr sz="3200" spc="-5" dirty="0">
                <a:latin typeface="Carlito"/>
                <a:cs typeface="Carlito"/>
              </a:rPr>
              <a:t>these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fields.</a:t>
            </a:r>
            <a:endParaRPr sz="3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986511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61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61900"/>
            <a:ext cx="662533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Internet </a:t>
            </a:r>
            <a:r>
              <a:rPr b="0" spc="-25" dirty="0">
                <a:latin typeface="Carlito"/>
                <a:cs typeface="Carlito"/>
              </a:rPr>
              <a:t>protocol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7356"/>
            <a:ext cx="8379460" cy="371319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spcBef>
                <a:spcPts val="89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rlito"/>
                <a:cs typeface="Carlito"/>
              </a:rPr>
              <a:t>Network </a:t>
            </a:r>
            <a:r>
              <a:rPr sz="3200" b="1" spc="-25" dirty="0">
                <a:latin typeface="Carlito"/>
                <a:cs typeface="Carlito"/>
              </a:rPr>
              <a:t>Layer</a:t>
            </a:r>
            <a:endParaRPr sz="3200" dirty="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69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Carlito"/>
                <a:cs typeface="Carlito"/>
              </a:rPr>
              <a:t>There</a:t>
            </a:r>
            <a:r>
              <a:rPr sz="2800" spc="6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is only </a:t>
            </a:r>
            <a:r>
              <a:rPr sz="2800" spc="-5" dirty="0">
                <a:latin typeface="Carlito"/>
                <a:cs typeface="Carlito"/>
              </a:rPr>
              <a:t>one IP </a:t>
            </a:r>
            <a:r>
              <a:rPr sz="2800" spc="-15" dirty="0">
                <a:latin typeface="Carlito"/>
                <a:cs typeface="Carlito"/>
              </a:rPr>
              <a:t>protocol, 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5" dirty="0">
                <a:latin typeface="Carlito"/>
                <a:cs typeface="Carlito"/>
              </a:rPr>
              <a:t>all </a:t>
            </a:r>
            <a:r>
              <a:rPr sz="2800" spc="-15" dirty="0">
                <a:latin typeface="Carlito"/>
                <a:cs typeface="Carlito"/>
              </a:rPr>
              <a:t>Internet  </a:t>
            </a:r>
            <a:r>
              <a:rPr sz="2800" spc="-10" dirty="0">
                <a:latin typeface="Carlito"/>
                <a:cs typeface="Carlito"/>
              </a:rPr>
              <a:t>components that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network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10" dirty="0">
                <a:latin typeface="Carlito"/>
                <a:cs typeface="Carlito"/>
              </a:rPr>
              <a:t>must </a:t>
            </a:r>
            <a:r>
              <a:rPr sz="2800" dirty="0">
                <a:latin typeface="Carlito"/>
                <a:cs typeface="Carlito"/>
              </a:rPr>
              <a:t>run </a:t>
            </a:r>
            <a:r>
              <a:rPr sz="2800" spc="-5" dirty="0">
                <a:latin typeface="Carlito"/>
                <a:cs typeface="Carlito"/>
              </a:rPr>
              <a:t>the  IP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protocol.</a:t>
            </a:r>
            <a:endParaRPr sz="3850" dirty="0">
              <a:latin typeface="Carlito"/>
              <a:cs typeface="Carlito"/>
            </a:endParaRPr>
          </a:p>
          <a:p>
            <a:pPr marL="355600" marR="5715" indent="-343535" algn="just"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Internet’s </a:t>
            </a:r>
            <a:r>
              <a:rPr sz="2800" spc="-15" dirty="0">
                <a:latin typeface="Carlito"/>
                <a:cs typeface="Carlito"/>
              </a:rPr>
              <a:t>network </a:t>
            </a:r>
            <a:r>
              <a:rPr sz="2800" spc="-20" dirty="0">
                <a:latin typeface="Carlito"/>
                <a:cs typeface="Carlito"/>
              </a:rPr>
              <a:t>layer </a:t>
            </a:r>
            <a:r>
              <a:rPr sz="2800" spc="-5" dirty="0">
                <a:latin typeface="Carlito"/>
                <a:cs typeface="Carlito"/>
              </a:rPr>
              <a:t>also </a:t>
            </a:r>
            <a:r>
              <a:rPr sz="2800" spc="-15" dirty="0">
                <a:latin typeface="Carlito"/>
                <a:cs typeface="Carlito"/>
              </a:rPr>
              <a:t>contains routing  </a:t>
            </a:r>
            <a:r>
              <a:rPr sz="2800" spc="-20" dirty="0">
                <a:latin typeface="Carlito"/>
                <a:cs typeface="Carlito"/>
              </a:rPr>
              <a:t>protocols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determine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routes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0" dirty="0">
                <a:latin typeface="Carlito"/>
                <a:cs typeface="Carlito"/>
              </a:rPr>
              <a:t>datagrams  </a:t>
            </a:r>
            <a:r>
              <a:rPr sz="2800" spc="-35" dirty="0">
                <a:latin typeface="Carlito"/>
                <a:cs typeface="Carlito"/>
              </a:rPr>
              <a:t>take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15" dirty="0">
                <a:latin typeface="Carlito"/>
                <a:cs typeface="Carlito"/>
              </a:rPr>
              <a:t>sources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destinations.</a:t>
            </a:r>
            <a:endParaRPr sz="3850" dirty="0">
              <a:latin typeface="Carlito"/>
              <a:cs typeface="Carlito"/>
            </a:endParaRPr>
          </a:p>
          <a:p>
            <a:pPr marL="355600" indent="-343535"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Internet </a:t>
            </a:r>
            <a:r>
              <a:rPr sz="2800" spc="-10" dirty="0">
                <a:latin typeface="Carlito"/>
                <a:cs typeface="Carlito"/>
              </a:rPr>
              <a:t>has </a:t>
            </a:r>
            <a:r>
              <a:rPr sz="2800" spc="-15" dirty="0">
                <a:latin typeface="Carlito"/>
                <a:cs typeface="Carlito"/>
              </a:rPr>
              <a:t>many routing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protocols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919676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62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1" y="447548"/>
            <a:ext cx="608710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0" dirty="0">
                <a:latin typeface="Carlito"/>
                <a:cs typeface="Carlito"/>
              </a:rPr>
              <a:t>Internet </a:t>
            </a:r>
            <a:r>
              <a:rPr b="0" spc="-20" dirty="0">
                <a:latin typeface="Carlito"/>
                <a:cs typeface="Carlito"/>
              </a:rPr>
              <a:t>protocol</a:t>
            </a:r>
            <a:r>
              <a:rPr b="0" spc="-55" dirty="0">
                <a:latin typeface="Carlito"/>
                <a:cs typeface="Carlito"/>
              </a:rPr>
              <a:t>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63397" y="1600200"/>
            <a:ext cx="10440923" cy="3536223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spcBef>
                <a:spcPts val="894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</a:p>
          <a:p>
            <a:pPr marL="355600" marR="1300480" indent="-343535"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  <a:tab pos="5559425" algn="l"/>
              </a:tabLst>
            </a:pPr>
            <a:r>
              <a:rPr sz="2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een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ghbor</a:t>
            </a:r>
            <a:r>
              <a:rPr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750"/>
              </a:spcBef>
            </a:pP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</a:p>
          <a:p>
            <a:pPr marL="355600" marR="5080" indent="-343535" algn="just">
              <a:lnSpc>
                <a:spcPct val="99900"/>
              </a:lnSpc>
              <a:spcBef>
                <a:spcPts val="69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link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move entire  frames from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adjacent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element,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frame 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 node </a:t>
            </a:r>
            <a:r>
              <a:rPr sz="28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44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669280" y="6377940"/>
            <a:ext cx="39014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30" dirty="0"/>
              <a:t>I</a:t>
            </a:r>
            <a:r>
              <a:rPr dirty="0"/>
              <a:t>ntrodu</a:t>
            </a:r>
            <a:r>
              <a:rPr spc="-10" dirty="0"/>
              <a:t>c</a:t>
            </a:r>
            <a:r>
              <a:rPr dirty="0"/>
              <a:t>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1-</a:t>
            </a:r>
            <a:fld id="{81D60167-4931-47E6-BA6A-407CBD079E47}" type="slidenum">
              <a:rPr spc="-5" dirty="0"/>
              <a:pPr marL="12700">
                <a:lnSpc>
                  <a:spcPts val="1410"/>
                </a:lnSpc>
              </a:pPr>
              <a:t>63</a:t>
            </a:fld>
            <a:endParaRPr spc="-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1" y="461900"/>
            <a:ext cx="68564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0" spc="-15" dirty="0">
                <a:latin typeface="Carlito"/>
                <a:cs typeface="Carlito"/>
              </a:rPr>
              <a:t>Internet </a:t>
            </a:r>
            <a:r>
              <a:rPr b="0" spc="-25" dirty="0">
                <a:latin typeface="Carlito"/>
                <a:cs typeface="Carlito"/>
              </a:rPr>
              <a:t>protocol </a:t>
            </a:r>
            <a:r>
              <a:rPr b="0" spc="-20" dirty="0">
                <a:latin typeface="Carlito"/>
                <a:cs typeface="Carlito"/>
              </a:rPr>
              <a:t>stack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610994"/>
            <a:ext cx="8074025" cy="50212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255" indent="-343535" algn="just"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protocols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25" dirty="0">
                <a:latin typeface="Carlito"/>
                <a:cs typeface="Carlito"/>
              </a:rPr>
              <a:t>layer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5" dirty="0">
                <a:latin typeface="Carlito"/>
                <a:cs typeface="Carlito"/>
              </a:rPr>
              <a:t>again </a:t>
            </a:r>
            <a:r>
              <a:rPr sz="2800" spc="-5" dirty="0">
                <a:latin typeface="Carlito"/>
                <a:cs typeface="Carlito"/>
              </a:rPr>
              <a:t>link </a:t>
            </a:r>
            <a:r>
              <a:rPr sz="2800" spc="-10" dirty="0">
                <a:latin typeface="Carlito"/>
                <a:cs typeface="Carlito"/>
              </a:rPr>
              <a:t>dependent  </a:t>
            </a:r>
            <a:r>
              <a:rPr sz="2800" spc="-5" dirty="0">
                <a:latin typeface="Carlito"/>
                <a:cs typeface="Carlito"/>
              </a:rPr>
              <a:t>and further depend </a:t>
            </a:r>
            <a:r>
              <a:rPr sz="2800" dirty="0">
                <a:latin typeface="Carlito"/>
                <a:cs typeface="Carlito"/>
              </a:rPr>
              <a:t>on </a:t>
            </a:r>
            <a:r>
              <a:rPr sz="2800" spc="-5" dirty="0">
                <a:latin typeface="Carlito"/>
                <a:cs typeface="Carlito"/>
              </a:rPr>
              <a:t>the actual </a:t>
            </a:r>
            <a:r>
              <a:rPr sz="2800" spc="-10" dirty="0">
                <a:latin typeface="Carlito"/>
                <a:cs typeface="Carlito"/>
              </a:rPr>
              <a:t>transmission  </a:t>
            </a:r>
            <a:r>
              <a:rPr sz="2800" spc="-5" dirty="0">
                <a:latin typeface="Carlito"/>
                <a:cs typeface="Carlito"/>
              </a:rPr>
              <a:t>medium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the link </a:t>
            </a:r>
            <a:r>
              <a:rPr sz="2800" spc="-20" dirty="0">
                <a:latin typeface="Carlito"/>
                <a:cs typeface="Carlito"/>
              </a:rPr>
              <a:t>(for </a:t>
            </a:r>
            <a:r>
              <a:rPr sz="2800" spc="-15" dirty="0">
                <a:latin typeface="Carlito"/>
                <a:cs typeface="Carlito"/>
              </a:rPr>
              <a:t>example, </a:t>
            </a:r>
            <a:r>
              <a:rPr sz="2800" spc="-10" dirty="0">
                <a:latin typeface="Carlito"/>
                <a:cs typeface="Carlito"/>
              </a:rPr>
              <a:t>twisted-pair copper  wire, </a:t>
            </a:r>
            <a:r>
              <a:rPr sz="2800" spc="-5" dirty="0">
                <a:latin typeface="Carlito"/>
                <a:cs typeface="Carlito"/>
              </a:rPr>
              <a:t>single-mode </a:t>
            </a:r>
            <a:r>
              <a:rPr sz="2800" spc="-10" dirty="0">
                <a:latin typeface="Carlito"/>
                <a:cs typeface="Carlito"/>
              </a:rPr>
              <a:t>fiber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optics).</a:t>
            </a:r>
            <a:endParaRPr sz="2800">
              <a:latin typeface="Carlito"/>
              <a:cs typeface="Carlito"/>
            </a:endParaRPr>
          </a:p>
          <a:p>
            <a:pPr marL="355600" marR="5715" indent="-343535" algn="just">
              <a:spcBef>
                <a:spcPts val="675"/>
              </a:spcBef>
              <a:buFont typeface="Arial"/>
              <a:buChar char="•"/>
              <a:tabLst>
                <a:tab pos="436880" algn="l"/>
              </a:tabLst>
            </a:pPr>
            <a:r>
              <a:rPr dirty="0"/>
              <a:t>	</a:t>
            </a:r>
            <a:r>
              <a:rPr sz="2800" spc="-20" dirty="0">
                <a:latin typeface="Carlito"/>
                <a:cs typeface="Carlito"/>
              </a:rPr>
              <a:t>For example, </a:t>
            </a:r>
            <a:r>
              <a:rPr sz="2800" spc="-10" dirty="0">
                <a:latin typeface="Carlito"/>
                <a:cs typeface="Carlito"/>
              </a:rPr>
              <a:t>Ethernet </a:t>
            </a:r>
            <a:r>
              <a:rPr sz="2800" spc="-5" dirty="0">
                <a:latin typeface="Carlito"/>
                <a:cs typeface="Carlito"/>
              </a:rPr>
              <a:t>has </a:t>
            </a:r>
            <a:r>
              <a:rPr sz="2800" spc="-15" dirty="0">
                <a:latin typeface="Carlito"/>
                <a:cs typeface="Carlito"/>
              </a:rPr>
              <a:t>many</a:t>
            </a:r>
            <a:r>
              <a:rPr sz="2800" spc="60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physical-layer  </a:t>
            </a:r>
            <a:r>
              <a:rPr sz="2800" spc="-15" dirty="0">
                <a:latin typeface="Carlito"/>
                <a:cs typeface="Carlito"/>
              </a:rPr>
              <a:t>protocols:</a:t>
            </a:r>
            <a:endParaRPr sz="2800">
              <a:latin typeface="Carlito"/>
              <a:cs typeface="Carlito"/>
            </a:endParaRPr>
          </a:p>
          <a:p>
            <a:pPr marL="355600" marR="5080" indent="-343535" algn="just"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twisted-pair copper wire, </a:t>
            </a:r>
            <a:r>
              <a:rPr sz="2800" spc="-5" dirty="0">
                <a:latin typeface="Carlito"/>
                <a:cs typeface="Carlito"/>
              </a:rPr>
              <a:t>another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coaxial </a:t>
            </a:r>
            <a:r>
              <a:rPr sz="2800" spc="6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cable, another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0" dirty="0">
                <a:latin typeface="Carlito"/>
                <a:cs typeface="Carlito"/>
              </a:rPr>
              <a:t>fiber, </a:t>
            </a:r>
            <a:r>
              <a:rPr sz="2800" spc="-5" dirty="0">
                <a:latin typeface="Carlito"/>
                <a:cs typeface="Carlito"/>
              </a:rPr>
              <a:t>and so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on.</a:t>
            </a:r>
            <a:endParaRPr sz="2800">
              <a:latin typeface="Carlito"/>
              <a:cs typeface="Carlito"/>
            </a:endParaRPr>
          </a:p>
          <a:p>
            <a:pPr marL="355600" marR="6985" indent="-343535" algn="just">
              <a:spcBef>
                <a:spcPts val="670"/>
              </a:spcBef>
              <a:buFont typeface="Arial"/>
              <a:buChar char="•"/>
              <a:tabLst>
                <a:tab pos="436880" algn="l"/>
              </a:tabLst>
            </a:pPr>
            <a:r>
              <a:rPr dirty="0"/>
              <a:t>	</a:t>
            </a:r>
            <a:r>
              <a:rPr sz="2800" spc="-5" dirty="0">
                <a:latin typeface="Carlito"/>
                <a:cs typeface="Carlito"/>
              </a:rPr>
              <a:t>In each case, a </a:t>
            </a:r>
            <a:r>
              <a:rPr sz="2800" spc="-10" dirty="0">
                <a:latin typeface="Carlito"/>
                <a:cs typeface="Carlito"/>
              </a:rPr>
              <a:t>bit is moved </a:t>
            </a:r>
            <a:r>
              <a:rPr sz="2800" spc="-15" dirty="0">
                <a:latin typeface="Carlito"/>
                <a:cs typeface="Carlito"/>
              </a:rPr>
              <a:t>across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link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25" dirty="0">
                <a:latin typeface="Carlito"/>
                <a:cs typeface="Carlito"/>
              </a:rPr>
              <a:t>different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70" dirty="0">
                <a:latin typeface="Carlito"/>
                <a:cs typeface="Carlito"/>
              </a:rPr>
              <a:t>way.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02772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686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/>
              <a:t>Network</a:t>
            </a:r>
            <a:r>
              <a:rPr spc="-484" dirty="0"/>
              <a:t> </a:t>
            </a:r>
            <a:r>
              <a:rPr spc="-245" dirty="0"/>
              <a:t>devices</a:t>
            </a:r>
          </a:p>
        </p:txBody>
      </p:sp>
      <p:sp>
        <p:nvSpPr>
          <p:cNvPr id="3" name="object 3"/>
          <p:cNvSpPr/>
          <p:nvPr/>
        </p:nvSpPr>
        <p:spPr>
          <a:xfrm>
            <a:off x="2599944" y="1568815"/>
            <a:ext cx="6446971" cy="453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9255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285095" cy="326897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26860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latin typeface="Carlito"/>
                <a:cs typeface="Carlito"/>
              </a:rPr>
              <a:t>Repeater </a:t>
            </a:r>
            <a:r>
              <a:rPr sz="2800" spc="-5" dirty="0">
                <a:latin typeface="Carlito"/>
                <a:cs typeface="Carlito"/>
              </a:rPr>
              <a:t>– A </a:t>
            </a:r>
            <a:r>
              <a:rPr sz="2800" spc="-15" dirty="0">
                <a:latin typeface="Carlito"/>
                <a:cs typeface="Carlito"/>
              </a:rPr>
              <a:t>repeater </a:t>
            </a:r>
            <a:r>
              <a:rPr sz="2800" spc="-20" dirty="0">
                <a:latin typeface="Carlito"/>
                <a:cs typeface="Carlito"/>
              </a:rPr>
              <a:t>operates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physical </a:t>
            </a:r>
            <a:r>
              <a:rPr sz="2800" spc="-65" dirty="0">
                <a:latin typeface="Carlito"/>
                <a:cs typeface="Carlito"/>
              </a:rPr>
              <a:t>layer.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0" dirty="0">
                <a:latin typeface="Carlito"/>
                <a:cs typeface="Carlito"/>
              </a:rPr>
              <a:t>job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 regenerate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the signal </a:t>
            </a:r>
            <a:r>
              <a:rPr sz="2800" spc="-15" dirty="0">
                <a:latin typeface="Carlito"/>
                <a:cs typeface="Carlito"/>
              </a:rPr>
              <a:t>over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same network </a:t>
            </a:r>
            <a:r>
              <a:rPr sz="2800" spc="-30" dirty="0">
                <a:latin typeface="Carlito"/>
                <a:cs typeface="Carlito"/>
              </a:rPr>
              <a:t>before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signal  becomes </a:t>
            </a:r>
            <a:r>
              <a:rPr sz="2800" spc="-15" dirty="0">
                <a:latin typeface="Carlito"/>
                <a:cs typeface="Carlito"/>
              </a:rPr>
              <a:t>too </a:t>
            </a:r>
            <a:r>
              <a:rPr sz="2800" spc="-5" dirty="0">
                <a:latin typeface="Carlito"/>
                <a:cs typeface="Carlito"/>
              </a:rPr>
              <a:t>weak or </a:t>
            </a:r>
            <a:r>
              <a:rPr sz="2800" spc="-15" dirty="0">
                <a:latin typeface="Carlito"/>
                <a:cs typeface="Carlito"/>
              </a:rPr>
              <a:t>corrupted </a:t>
            </a:r>
            <a:r>
              <a:rPr sz="2800" spc="-5" dirty="0">
                <a:latin typeface="Carlito"/>
                <a:cs typeface="Carlito"/>
              </a:rPr>
              <a:t>so as </a:t>
            </a:r>
            <a:r>
              <a:rPr sz="2800" spc="-15" dirty="0">
                <a:latin typeface="Carlito"/>
                <a:cs typeface="Carlito"/>
              </a:rPr>
              <a:t>to extend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length to </a:t>
            </a:r>
            <a:r>
              <a:rPr sz="2800" spc="-5" dirty="0">
                <a:latin typeface="Carlito"/>
                <a:cs typeface="Carlito"/>
              </a:rPr>
              <a:t>which  the </a:t>
            </a:r>
            <a:r>
              <a:rPr sz="2800" spc="-10" dirty="0">
                <a:latin typeface="Carlito"/>
                <a:cs typeface="Carlito"/>
              </a:rPr>
              <a:t>signal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transmitted over </a:t>
            </a:r>
            <a:r>
              <a:rPr sz="2800" spc="-5" dirty="0">
                <a:latin typeface="Carlito"/>
                <a:cs typeface="Carlito"/>
              </a:rPr>
              <a:t>the same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important point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noted </a:t>
            </a:r>
            <a:r>
              <a:rPr sz="2800" spc="-5" dirty="0">
                <a:latin typeface="Carlito"/>
                <a:cs typeface="Carlito"/>
              </a:rPr>
              <a:t>about </a:t>
            </a:r>
            <a:r>
              <a:rPr sz="2800" spc="-20" dirty="0">
                <a:latin typeface="Carlito"/>
                <a:cs typeface="Carlito"/>
              </a:rPr>
              <a:t>repeaters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that they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do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not 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amplify the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signal. </a:t>
            </a:r>
            <a:r>
              <a:rPr sz="2800" spc="-5" dirty="0">
                <a:latin typeface="Carlito"/>
                <a:cs typeface="Carlito"/>
              </a:rPr>
              <a:t>When the </a:t>
            </a:r>
            <a:r>
              <a:rPr sz="2800" spc="-10" dirty="0">
                <a:latin typeface="Carlito"/>
                <a:cs typeface="Carlito"/>
              </a:rPr>
              <a:t>signal becomes weak, they </a:t>
            </a:r>
            <a:r>
              <a:rPr sz="2800" spc="-15" dirty="0">
                <a:latin typeface="Carlito"/>
                <a:cs typeface="Carlito"/>
              </a:rPr>
              <a:t>copy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signal </a:t>
            </a:r>
            <a:r>
              <a:rPr sz="2800" spc="-5" dirty="0">
                <a:latin typeface="Carlito"/>
                <a:cs typeface="Carlito"/>
              </a:rPr>
              <a:t>bit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bit and </a:t>
            </a:r>
            <a:r>
              <a:rPr sz="2800" spc="-20" dirty="0">
                <a:latin typeface="Carlito"/>
                <a:cs typeface="Carlito"/>
              </a:rPr>
              <a:t>regenerate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original </a:t>
            </a:r>
            <a:r>
              <a:rPr sz="2800" spc="-15" dirty="0">
                <a:latin typeface="Carlito"/>
                <a:cs typeface="Carlito"/>
              </a:rPr>
              <a:t>strength. </a:t>
            </a:r>
            <a:r>
              <a:rPr sz="2800" spc="-5" dirty="0">
                <a:latin typeface="Carlito"/>
                <a:cs typeface="Carlito"/>
              </a:rPr>
              <a:t>It is a 2 </a:t>
            </a:r>
            <a:r>
              <a:rPr sz="2800" spc="-10" dirty="0">
                <a:latin typeface="Carlito"/>
                <a:cs typeface="Carlito"/>
              </a:rPr>
              <a:t>port  </a:t>
            </a:r>
            <a:r>
              <a:rPr sz="2800" spc="-5" dirty="0">
                <a:latin typeface="Carlito"/>
                <a:cs typeface="Carlito"/>
              </a:rPr>
              <a:t>device.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3092786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9620885" cy="33953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14414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  <a:tab pos="1266825" algn="l"/>
              </a:tabLst>
            </a:pPr>
            <a:r>
              <a:rPr sz="2800" b="1" spc="-5" dirty="0">
                <a:latin typeface="Carlito"/>
                <a:cs typeface="Carlito"/>
              </a:rPr>
              <a:t>Hub</a:t>
            </a:r>
            <a:r>
              <a:rPr sz="2800" b="1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–	A </a:t>
            </a:r>
            <a:r>
              <a:rPr sz="2800" spc="-10" dirty="0">
                <a:latin typeface="Carlito"/>
                <a:cs typeface="Carlito"/>
              </a:rPr>
              <a:t>hub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basically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multiport </a:t>
            </a:r>
            <a:r>
              <a:rPr sz="2800" spc="-45" dirty="0">
                <a:latin typeface="Carlito"/>
                <a:cs typeface="Carlito"/>
              </a:rPr>
              <a:t>repeater.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hub connects  </a:t>
            </a:r>
            <a:r>
              <a:rPr sz="2800" spc="-5" dirty="0">
                <a:latin typeface="Carlito"/>
                <a:cs typeface="Carlito"/>
              </a:rPr>
              <a:t>multiple </a:t>
            </a:r>
            <a:r>
              <a:rPr sz="2800" spc="-10" dirty="0">
                <a:latin typeface="Carlito"/>
                <a:cs typeface="Carlito"/>
              </a:rPr>
              <a:t>wires coming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25" dirty="0">
                <a:latin typeface="Carlito"/>
                <a:cs typeface="Carlito"/>
              </a:rPr>
              <a:t>different </a:t>
            </a:r>
            <a:r>
              <a:rPr sz="2800" spc="-15" dirty="0">
                <a:latin typeface="Carlito"/>
                <a:cs typeface="Carlito"/>
              </a:rPr>
              <a:t>branches,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example,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connector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sz="2800" spc="-25" dirty="0">
                <a:solidFill>
                  <a:srgbClr val="FF0000"/>
                </a:solidFill>
                <a:latin typeface="Carlito"/>
                <a:cs typeface="Carlito"/>
              </a:rPr>
              <a:t>star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topology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10" dirty="0">
                <a:latin typeface="Carlito"/>
                <a:cs typeface="Carlito"/>
              </a:rPr>
              <a:t>connects </a:t>
            </a:r>
            <a:r>
              <a:rPr sz="2800" spc="-25" dirty="0">
                <a:latin typeface="Carlito"/>
                <a:cs typeface="Carlito"/>
              </a:rPr>
              <a:t>different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stations.</a:t>
            </a:r>
            <a:endParaRPr sz="2800">
              <a:latin typeface="Carlito"/>
              <a:cs typeface="Carlito"/>
            </a:endParaRPr>
          </a:p>
          <a:p>
            <a:pPr marL="241300" marR="4572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  <a:tab pos="1566545" algn="l"/>
              </a:tabLst>
            </a:pPr>
            <a:r>
              <a:rPr sz="2800" spc="-10" dirty="0">
                <a:latin typeface="Carlito"/>
                <a:cs typeface="Carlito"/>
              </a:rPr>
              <a:t>Hubs cannot </a:t>
            </a:r>
            <a:r>
              <a:rPr sz="2800" spc="-15" dirty="0">
                <a:latin typeface="Carlito"/>
                <a:cs typeface="Carlito"/>
              </a:rPr>
              <a:t>filter </a:t>
            </a:r>
            <a:r>
              <a:rPr sz="2800" spc="-20" dirty="0">
                <a:latin typeface="Carlito"/>
                <a:cs typeface="Carlito"/>
              </a:rPr>
              <a:t>data, </a:t>
            </a:r>
            <a:r>
              <a:rPr sz="2800" spc="-5" dirty="0">
                <a:latin typeface="Carlito"/>
                <a:cs typeface="Carlito"/>
              </a:rPr>
              <a:t>so </a:t>
            </a:r>
            <a:r>
              <a:rPr sz="2800" spc="-20" dirty="0">
                <a:latin typeface="Carlito"/>
                <a:cs typeface="Carlito"/>
              </a:rPr>
              <a:t>data packets </a:t>
            </a:r>
            <a:r>
              <a:rPr sz="2800" spc="-15" dirty="0">
                <a:latin typeface="Carlito"/>
                <a:cs typeface="Carlito"/>
              </a:rPr>
              <a:t>are sent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dirty="0">
                <a:latin typeface="Carlito"/>
                <a:cs typeface="Carlito"/>
              </a:rPr>
              <a:t>all </a:t>
            </a:r>
            <a:r>
              <a:rPr sz="2800" spc="-10" dirty="0">
                <a:latin typeface="Carlito"/>
                <a:cs typeface="Carlito"/>
              </a:rPr>
              <a:t>connected  </a:t>
            </a:r>
            <a:r>
              <a:rPr sz="2800" spc="-5" dirty="0">
                <a:latin typeface="Carlito"/>
                <a:cs typeface="Carlito"/>
              </a:rPr>
              <a:t>devices.	In other </a:t>
            </a:r>
            <a:r>
              <a:rPr sz="2800" spc="-15" dirty="0">
                <a:latin typeface="Carlito"/>
                <a:cs typeface="Carlito"/>
              </a:rPr>
              <a:t>words, </a:t>
            </a:r>
            <a:r>
              <a:rPr sz="2800" spc="-10" dirty="0">
                <a:latin typeface="Carlito"/>
                <a:cs typeface="Carlito"/>
              </a:rPr>
              <a:t>collision </a:t>
            </a:r>
            <a:r>
              <a:rPr sz="2800" spc="-5" dirty="0">
                <a:latin typeface="Carlito"/>
                <a:cs typeface="Carlito"/>
              </a:rPr>
              <a:t>domain of all </a:t>
            </a:r>
            <a:r>
              <a:rPr sz="2800" spc="-10" dirty="0">
                <a:latin typeface="Carlito"/>
                <a:cs typeface="Carlito"/>
              </a:rPr>
              <a:t>hosts connected  </a:t>
            </a:r>
            <a:r>
              <a:rPr sz="2800" spc="-15" dirty="0">
                <a:latin typeface="Carlito"/>
                <a:cs typeface="Carlito"/>
              </a:rPr>
              <a:t>through </a:t>
            </a:r>
            <a:r>
              <a:rPr sz="2800" spc="-10" dirty="0">
                <a:latin typeface="Carlito"/>
                <a:cs typeface="Carlito"/>
              </a:rPr>
              <a:t>Hub remains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one.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402590" algn="l"/>
                <a:tab pos="403225" algn="l"/>
              </a:tabLst>
            </a:pPr>
            <a:r>
              <a:rPr dirty="0"/>
              <a:t>	</a:t>
            </a:r>
            <a:r>
              <a:rPr sz="2800" spc="-15" dirty="0">
                <a:latin typeface="Carlito"/>
                <a:cs typeface="Carlito"/>
              </a:rPr>
              <a:t>Also, </a:t>
            </a:r>
            <a:r>
              <a:rPr sz="2800" spc="-10" dirty="0">
                <a:latin typeface="Carlito"/>
                <a:cs typeface="Carlito"/>
              </a:rPr>
              <a:t>they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do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not </a:t>
            </a:r>
            <a:r>
              <a:rPr sz="2800" spc="-25" dirty="0">
                <a:solidFill>
                  <a:srgbClr val="FF0000"/>
                </a:solidFill>
                <a:latin typeface="Carlito"/>
                <a:cs typeface="Carlito"/>
              </a:rPr>
              <a:t>have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intelligence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find out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best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path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20" dirty="0">
                <a:latin typeface="Carlito"/>
                <a:cs typeface="Carlito"/>
              </a:rPr>
              <a:t>data  </a:t>
            </a:r>
            <a:r>
              <a:rPr sz="2800" spc="-15" dirty="0">
                <a:latin typeface="Carlito"/>
                <a:cs typeface="Carlito"/>
              </a:rPr>
              <a:t>packets </a:t>
            </a:r>
            <a:r>
              <a:rPr sz="2800" spc="-5" dirty="0">
                <a:latin typeface="Carlito"/>
                <a:cs typeface="Carlito"/>
              </a:rPr>
              <a:t>which leads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inefficiencies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wastage.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375898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197465" cy="25006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334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Bridge </a:t>
            </a:r>
            <a:r>
              <a:rPr sz="2800" spc="-5" dirty="0">
                <a:latin typeface="Carlito"/>
                <a:cs typeface="Carlito"/>
              </a:rPr>
              <a:t>– A </a:t>
            </a:r>
            <a:r>
              <a:rPr sz="2800" spc="-15" dirty="0">
                <a:latin typeface="Carlito"/>
                <a:cs typeface="Carlito"/>
              </a:rPr>
              <a:t>bridge </a:t>
            </a:r>
            <a:r>
              <a:rPr sz="2800" spc="-20" dirty="0">
                <a:latin typeface="Carlito"/>
                <a:cs typeface="Carlito"/>
              </a:rPr>
              <a:t>operates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link </a:t>
            </a:r>
            <a:r>
              <a:rPr sz="2800" spc="-65" dirty="0">
                <a:latin typeface="Carlito"/>
                <a:cs typeface="Carlito"/>
              </a:rPr>
              <a:t>layer.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bridge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40" dirty="0">
                <a:latin typeface="Carlito"/>
                <a:cs typeface="Carlito"/>
              </a:rPr>
              <a:t>repeater,  </a:t>
            </a:r>
            <a:r>
              <a:rPr sz="2800" spc="-5" dirty="0">
                <a:latin typeface="Carlito"/>
                <a:cs typeface="Carlito"/>
              </a:rPr>
              <a:t>with add on the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functionality of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filtering </a:t>
            </a:r>
            <a:r>
              <a:rPr sz="2800" spc="-20" dirty="0">
                <a:latin typeface="Carlito"/>
                <a:cs typeface="Carlito"/>
              </a:rPr>
              <a:t>content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10" dirty="0">
                <a:latin typeface="Carlito"/>
                <a:cs typeface="Carlito"/>
              </a:rPr>
              <a:t>reading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MAC  </a:t>
            </a:r>
            <a:r>
              <a:rPr sz="2800" spc="-10" dirty="0">
                <a:latin typeface="Carlito"/>
                <a:cs typeface="Carlito"/>
              </a:rPr>
              <a:t>addresses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source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destination.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is also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interconnecting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two LANs working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on the same 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protocol.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has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single input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single output </a:t>
            </a:r>
            <a:r>
              <a:rPr sz="2800" spc="-5" dirty="0">
                <a:latin typeface="Carlito"/>
                <a:cs typeface="Carlito"/>
              </a:rPr>
              <a:t>port, thus making it a  2 </a:t>
            </a:r>
            <a:r>
              <a:rPr sz="2800" spc="-10" dirty="0">
                <a:latin typeface="Carlito"/>
                <a:cs typeface="Carlito"/>
              </a:rPr>
              <a:t>port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device.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35524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287000" cy="30111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rlito"/>
                <a:cs typeface="Carlito"/>
              </a:rPr>
              <a:t>Switch </a:t>
            </a:r>
            <a:r>
              <a:rPr sz="2800" spc="-5" dirty="0">
                <a:latin typeface="Carlito"/>
                <a:cs typeface="Carlito"/>
              </a:rPr>
              <a:t>– A </a:t>
            </a:r>
            <a:r>
              <a:rPr sz="2800" spc="-15" dirty="0">
                <a:latin typeface="Carlito"/>
                <a:cs typeface="Carlito"/>
              </a:rPr>
              <a:t>switch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latin typeface="Carlito"/>
                <a:cs typeface="Carlito"/>
              </a:rPr>
              <a:t>multiport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bridge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with a </a:t>
            </a:r>
            <a:r>
              <a:rPr sz="2800" spc="-25" dirty="0">
                <a:solidFill>
                  <a:srgbClr val="FF0000"/>
                </a:solidFill>
                <a:latin typeface="Carlito"/>
                <a:cs typeface="Carlito"/>
              </a:rPr>
              <a:t>buffer </a:t>
            </a:r>
            <a:r>
              <a:rPr sz="2800" spc="-5" dirty="0">
                <a:latin typeface="Carlito"/>
                <a:cs typeface="Carlito"/>
              </a:rPr>
              <a:t>and a </a:t>
            </a:r>
            <a:r>
              <a:rPr sz="2800" spc="-10" dirty="0">
                <a:latin typeface="Carlito"/>
                <a:cs typeface="Carlito"/>
              </a:rPr>
              <a:t>design that  can </a:t>
            </a:r>
            <a:r>
              <a:rPr sz="2800" spc="-15" dirty="0">
                <a:latin typeface="Carlito"/>
                <a:cs typeface="Carlito"/>
              </a:rPr>
              <a:t>boost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0" dirty="0">
                <a:latin typeface="Carlito"/>
                <a:cs typeface="Carlito"/>
              </a:rPr>
              <a:t>efficiency(a </a:t>
            </a:r>
            <a:r>
              <a:rPr sz="2800" spc="-15" dirty="0">
                <a:latin typeface="Carlito"/>
                <a:cs typeface="Carlito"/>
              </a:rPr>
              <a:t>large </a:t>
            </a:r>
            <a:r>
              <a:rPr sz="2800" spc="-10" dirty="0">
                <a:latin typeface="Carlito"/>
                <a:cs typeface="Carlito"/>
              </a:rPr>
              <a:t>number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ports </a:t>
            </a:r>
            <a:r>
              <a:rPr sz="2800" spc="-5" dirty="0">
                <a:latin typeface="Carlito"/>
                <a:cs typeface="Carlito"/>
              </a:rPr>
              <a:t>imply less </a:t>
            </a:r>
            <a:r>
              <a:rPr sz="2800" spc="-15" dirty="0">
                <a:latin typeface="Carlito"/>
                <a:cs typeface="Carlito"/>
              </a:rPr>
              <a:t>traffic)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5" dirty="0">
                <a:latin typeface="Carlito"/>
                <a:cs typeface="Carlito"/>
              </a:rPr>
              <a:t>performance.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switch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link </a:t>
            </a:r>
            <a:r>
              <a:rPr sz="2800" spc="-25" dirty="0">
                <a:latin typeface="Carlito"/>
                <a:cs typeface="Carlito"/>
              </a:rPr>
              <a:t>layer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device.</a:t>
            </a:r>
            <a:endParaRPr sz="2800">
              <a:latin typeface="Carlito"/>
              <a:cs typeface="Carlito"/>
            </a:endParaRPr>
          </a:p>
          <a:p>
            <a:pPr marL="241300" marR="8953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switch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20" dirty="0">
                <a:latin typeface="Carlito"/>
                <a:cs typeface="Carlito"/>
              </a:rPr>
              <a:t>perform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error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checking </a:t>
            </a:r>
            <a:r>
              <a:rPr sz="2800" spc="-30" dirty="0">
                <a:latin typeface="Carlito"/>
                <a:cs typeface="Carlito"/>
              </a:rPr>
              <a:t>before </a:t>
            </a:r>
            <a:r>
              <a:rPr sz="2800" spc="-20" dirty="0">
                <a:latin typeface="Carlito"/>
                <a:cs typeface="Carlito"/>
              </a:rPr>
              <a:t>forwarding data, </a:t>
            </a:r>
            <a:r>
              <a:rPr sz="2800" spc="-10" dirty="0">
                <a:latin typeface="Carlito"/>
                <a:cs typeface="Carlito"/>
              </a:rPr>
              <a:t>that  </a:t>
            </a:r>
            <a:r>
              <a:rPr sz="2800" spc="-20" dirty="0">
                <a:latin typeface="Carlito"/>
                <a:cs typeface="Carlito"/>
              </a:rPr>
              <a:t>makes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very </a:t>
            </a:r>
            <a:r>
              <a:rPr sz="2800" spc="-15" dirty="0">
                <a:latin typeface="Carlito"/>
                <a:cs typeface="Carlito"/>
              </a:rPr>
              <a:t>efficient </a:t>
            </a:r>
            <a:r>
              <a:rPr sz="2800" dirty="0">
                <a:latin typeface="Carlito"/>
                <a:cs typeface="Carlito"/>
              </a:rPr>
              <a:t>as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does not </a:t>
            </a:r>
            <a:r>
              <a:rPr sz="2800" spc="-25" dirty="0">
                <a:solidFill>
                  <a:srgbClr val="FF0000"/>
                </a:solidFill>
                <a:latin typeface="Carlito"/>
                <a:cs typeface="Carlito"/>
              </a:rPr>
              <a:t>forward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packets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that </a:t>
            </a:r>
            <a:r>
              <a:rPr sz="2800" spc="-25" dirty="0">
                <a:solidFill>
                  <a:srgbClr val="FF0000"/>
                </a:solidFill>
                <a:latin typeface="Carlito"/>
                <a:cs typeface="Carlito"/>
              </a:rPr>
              <a:t>have errors 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forward </a:t>
            </a:r>
            <a:r>
              <a:rPr sz="2800" spc="-10" dirty="0">
                <a:latin typeface="Carlito"/>
                <a:cs typeface="Carlito"/>
              </a:rPr>
              <a:t>good </a:t>
            </a:r>
            <a:r>
              <a:rPr sz="2800" spc="-15" dirty="0">
                <a:latin typeface="Carlito"/>
                <a:cs typeface="Carlito"/>
              </a:rPr>
              <a:t>packets </a:t>
            </a:r>
            <a:r>
              <a:rPr sz="2800" spc="-10" dirty="0">
                <a:latin typeface="Carlito"/>
                <a:cs typeface="Carlito"/>
              </a:rPr>
              <a:t>selectively </a:t>
            </a:r>
            <a:r>
              <a:rPr sz="2800" spc="-15" dirty="0">
                <a:latin typeface="Carlito"/>
                <a:cs typeface="Carlito"/>
              </a:rPr>
              <a:t>to correct </a:t>
            </a:r>
            <a:r>
              <a:rPr sz="2800" spc="-5" dirty="0">
                <a:latin typeface="Carlito"/>
                <a:cs typeface="Carlito"/>
              </a:rPr>
              <a:t>port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only.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801645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7210"/>
            <a:ext cx="10311765" cy="26269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727710" indent="-228600">
              <a:lnSpc>
                <a:spcPts val="3030"/>
              </a:lnSpc>
              <a:spcBef>
                <a:spcPts val="470"/>
              </a:spcBef>
              <a:buClr>
                <a:srgbClr val="EB4E1F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Routers</a:t>
            </a:r>
            <a:r>
              <a:rPr sz="2800" b="1" spc="-5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 </a:t>
            </a:r>
            <a:r>
              <a:rPr sz="2800" spc="-5" dirty="0">
                <a:latin typeface="Arial"/>
                <a:cs typeface="Arial"/>
              </a:rPr>
              <a:t>– A </a:t>
            </a:r>
            <a:r>
              <a:rPr sz="2800" dirty="0">
                <a:latin typeface="Arial"/>
                <a:cs typeface="Arial"/>
              </a:rPr>
              <a:t>router is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device like </a:t>
            </a:r>
            <a:r>
              <a:rPr sz="2800" spc="-5" dirty="0">
                <a:latin typeface="Arial"/>
                <a:cs typeface="Arial"/>
              </a:rPr>
              <a:t>a switch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routes</a:t>
            </a:r>
            <a:r>
              <a:rPr sz="2800" spc="-2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data  </a:t>
            </a:r>
            <a:r>
              <a:rPr sz="2800" dirty="0">
                <a:latin typeface="Arial"/>
                <a:cs typeface="Arial"/>
              </a:rPr>
              <a:t>packets </a:t>
            </a:r>
            <a:r>
              <a:rPr sz="2800" spc="-5" dirty="0">
                <a:latin typeface="Arial"/>
                <a:cs typeface="Arial"/>
              </a:rPr>
              <a:t>based </a:t>
            </a:r>
            <a:r>
              <a:rPr sz="2800" dirty="0">
                <a:latin typeface="Arial"/>
                <a:cs typeface="Arial"/>
              </a:rPr>
              <a:t>on their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IP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addresses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Router </a:t>
            </a:r>
            <a:r>
              <a:rPr sz="2800" spc="-5" dirty="0">
                <a:latin typeface="Arial"/>
                <a:cs typeface="Arial"/>
              </a:rPr>
              <a:t>is mainly a Network Layer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device.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Routers </a:t>
            </a:r>
            <a:r>
              <a:rPr sz="2800" spc="-5" dirty="0">
                <a:latin typeface="Arial"/>
                <a:cs typeface="Arial"/>
              </a:rPr>
              <a:t>normally </a:t>
            </a:r>
            <a:r>
              <a:rPr sz="2800" dirty="0">
                <a:latin typeface="Arial"/>
                <a:cs typeface="Arial"/>
              </a:rPr>
              <a:t>connect </a:t>
            </a:r>
            <a:r>
              <a:rPr sz="2800" spc="-5" dirty="0">
                <a:latin typeface="Arial"/>
                <a:cs typeface="Arial"/>
              </a:rPr>
              <a:t>LANs and </a:t>
            </a:r>
            <a:r>
              <a:rPr sz="2800" spc="-35" dirty="0">
                <a:latin typeface="Arial"/>
                <a:cs typeface="Arial"/>
              </a:rPr>
              <a:t>WANs </a:t>
            </a:r>
            <a:r>
              <a:rPr sz="2800" dirty="0">
                <a:latin typeface="Arial"/>
                <a:cs typeface="Arial"/>
              </a:rPr>
              <a:t>together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have </a:t>
            </a:r>
            <a:r>
              <a:rPr sz="2800" spc="-5" dirty="0">
                <a:latin typeface="Arial"/>
                <a:cs typeface="Arial"/>
              </a:rPr>
              <a:t>a  </a:t>
            </a:r>
            <a:r>
              <a:rPr sz="2800" dirty="0">
                <a:latin typeface="Arial"/>
                <a:cs typeface="Arial"/>
              </a:rPr>
              <a:t>dynamically updating routing table based on which they </a:t>
            </a:r>
            <a:r>
              <a:rPr sz="2800" spc="-5" dirty="0">
                <a:latin typeface="Arial"/>
                <a:cs typeface="Arial"/>
              </a:rPr>
              <a:t>make  </a:t>
            </a:r>
            <a:r>
              <a:rPr sz="2800" dirty="0">
                <a:latin typeface="Arial"/>
                <a:cs typeface="Arial"/>
              </a:rPr>
              <a:t>decisions on routing the data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packets.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3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6252"/>
            <a:ext cx="3836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Gothic Uralic"/>
                <a:cs typeface="Gothic Uralic"/>
              </a:rPr>
              <a:t>Protocol</a:t>
            </a:r>
            <a:r>
              <a:rPr b="0" spc="-40" dirty="0">
                <a:latin typeface="Gothic Uralic"/>
                <a:cs typeface="Gothic Uralic"/>
              </a:rPr>
              <a:t> </a:t>
            </a:r>
            <a:r>
              <a:rPr b="0" dirty="0">
                <a:latin typeface="Gothic Uralic"/>
                <a:cs typeface="Gothic Uralic"/>
              </a:rPr>
              <a:t>“Layers”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6394" y="1398473"/>
            <a:ext cx="3422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Networks are</a:t>
            </a:r>
            <a:r>
              <a:rPr sz="2400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othic Uralic"/>
                <a:cs typeface="Gothic Uralic"/>
              </a:rPr>
              <a:t>complex!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6394" y="1738098"/>
            <a:ext cx="3369945" cy="313690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many</a:t>
            </a:r>
            <a:r>
              <a:rPr sz="2400" spc="-3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“pieces”:</a:t>
            </a:r>
            <a:endParaRPr sz="2400">
              <a:latin typeface="Gothic Uralic"/>
              <a:cs typeface="Gothic Uralic"/>
            </a:endParaRPr>
          </a:p>
          <a:p>
            <a:pPr marL="756285" lvl="1" indent="-287020">
              <a:lnSpc>
                <a:spcPct val="100000"/>
              </a:lnSpc>
              <a:spcBef>
                <a:spcPts val="101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Gothic Uralic"/>
                <a:cs typeface="Gothic Uralic"/>
              </a:rPr>
              <a:t>hosts</a:t>
            </a:r>
            <a:endParaRPr sz="2000">
              <a:latin typeface="Gothic Uralic"/>
              <a:cs typeface="Gothic Ural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Gothic Uralic"/>
                <a:cs typeface="Gothic Uralic"/>
              </a:rPr>
              <a:t>routers</a:t>
            </a:r>
            <a:endParaRPr sz="2000">
              <a:latin typeface="Gothic Uralic"/>
              <a:cs typeface="Gothic Ural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-5" dirty="0">
                <a:solidFill>
                  <a:srgbClr val="404040"/>
                </a:solidFill>
                <a:latin typeface="Gothic Uralic"/>
                <a:cs typeface="Gothic Uralic"/>
              </a:rPr>
              <a:t>links </a:t>
            </a:r>
            <a:r>
              <a:rPr sz="2000" dirty="0">
                <a:solidFill>
                  <a:srgbClr val="404040"/>
                </a:solidFill>
                <a:latin typeface="Gothic Uralic"/>
                <a:cs typeface="Gothic Uralic"/>
              </a:rPr>
              <a:t>of various</a:t>
            </a:r>
            <a:r>
              <a:rPr sz="2000" spc="-9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000" spc="-105" dirty="0">
                <a:solidFill>
                  <a:srgbClr val="404040"/>
                </a:solidFill>
                <a:latin typeface="Gothic Uralic"/>
                <a:cs typeface="Gothic Uralic"/>
              </a:rPr>
              <a:t>media</a:t>
            </a:r>
            <a:endParaRPr sz="2000">
              <a:latin typeface="Gothic Uralic"/>
              <a:cs typeface="Gothic Uralic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-5" dirty="0">
                <a:solidFill>
                  <a:srgbClr val="404040"/>
                </a:solidFill>
                <a:latin typeface="Gothic Uralic"/>
                <a:cs typeface="Gothic Uralic"/>
              </a:rPr>
              <a:t>applications</a:t>
            </a:r>
            <a:endParaRPr sz="2000">
              <a:latin typeface="Gothic Uralic"/>
              <a:cs typeface="Gothic Ural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dirty="0">
                <a:solidFill>
                  <a:srgbClr val="404040"/>
                </a:solidFill>
                <a:latin typeface="Gothic Uralic"/>
                <a:cs typeface="Gothic Uralic"/>
              </a:rPr>
              <a:t>protocols</a:t>
            </a:r>
            <a:endParaRPr sz="2000">
              <a:latin typeface="Gothic Uralic"/>
              <a:cs typeface="Gothic Uralic"/>
            </a:endParaRPr>
          </a:p>
          <a:p>
            <a:pPr marL="756285" lvl="1" indent="-28702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2000" spc="-5" dirty="0">
                <a:solidFill>
                  <a:srgbClr val="404040"/>
                </a:solidFill>
                <a:latin typeface="Gothic Uralic"/>
                <a:cs typeface="Gothic Uralic"/>
              </a:rPr>
              <a:t>hardware,</a:t>
            </a:r>
            <a:r>
              <a:rPr sz="2000" spc="-4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Gothic Uralic"/>
                <a:cs typeface="Gothic Uralic"/>
              </a:rPr>
              <a:t>software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7675" y="1932559"/>
            <a:ext cx="5241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Protocol is </a:t>
            </a:r>
            <a:r>
              <a:rPr sz="2400" b="1" dirty="0">
                <a:solidFill>
                  <a:srgbClr val="404040"/>
                </a:solidFill>
                <a:latin typeface="Gothic Uralic"/>
                <a:cs typeface="Gothic Uralic"/>
              </a:rPr>
              <a:t>a set </a:t>
            </a: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of rules </a:t>
            </a:r>
            <a:r>
              <a:rPr sz="2400" b="1" dirty="0">
                <a:solidFill>
                  <a:srgbClr val="404040"/>
                </a:solidFill>
                <a:latin typeface="Gothic Uralic"/>
                <a:cs typeface="Gothic Uralic"/>
              </a:rPr>
              <a:t>that </a:t>
            </a: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govern  </a:t>
            </a:r>
            <a:r>
              <a:rPr sz="2400" b="1" dirty="0">
                <a:solidFill>
                  <a:srgbClr val="404040"/>
                </a:solidFill>
                <a:latin typeface="Gothic Uralic"/>
                <a:cs typeface="Gothic Uralic"/>
              </a:rPr>
              <a:t>a </a:t>
            </a: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data communication.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273" y="6235395"/>
            <a:ext cx="699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Gothic Uralic"/>
                <a:cs typeface="Gothic Uralic"/>
              </a:rPr>
              <a:t>Introduction</a:t>
            </a:r>
            <a:endParaRPr sz="9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3808" y="861821"/>
            <a:ext cx="228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-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4783" y="1223772"/>
            <a:ext cx="4767072" cy="523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449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98779"/>
            <a:ext cx="10146030" cy="1988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rlito"/>
                <a:cs typeface="Carlito"/>
              </a:rPr>
              <a:t>Host</a:t>
            </a:r>
            <a:r>
              <a:rPr sz="2800" b="1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name:</a:t>
            </a:r>
            <a:endParaRPr sz="2800">
              <a:latin typeface="Carlito"/>
              <a:cs typeface="Carlito"/>
            </a:endParaRPr>
          </a:p>
          <a:p>
            <a:pPr marL="241300" marR="133350">
              <a:lnSpc>
                <a:spcPts val="3020"/>
              </a:lnSpc>
              <a:spcBef>
                <a:spcPts val="215"/>
              </a:spcBef>
            </a:pPr>
            <a:r>
              <a:rPr sz="2800" spc="-1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device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network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associated </a:t>
            </a:r>
            <a:r>
              <a:rPr sz="2800" dirty="0">
                <a:latin typeface="Carlito"/>
                <a:cs typeface="Carlito"/>
              </a:rPr>
              <a:t>with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unique device name  </a:t>
            </a:r>
            <a:r>
              <a:rPr sz="2800" spc="-5" dirty="0">
                <a:latin typeface="Carlito"/>
                <a:cs typeface="Carlito"/>
              </a:rPr>
              <a:t>known as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Hostname.</a:t>
            </a:r>
            <a:endParaRPr sz="2800">
              <a:latin typeface="Carlito"/>
              <a:cs typeface="Carlito"/>
            </a:endParaRPr>
          </a:p>
          <a:p>
            <a:pPr marL="241300" marR="5080">
              <a:lnSpc>
                <a:spcPts val="3020"/>
              </a:lnSpc>
              <a:spcBef>
                <a:spcPts val="10"/>
              </a:spcBef>
            </a:pPr>
            <a:r>
              <a:rPr sz="2800" spc="-35" dirty="0">
                <a:latin typeface="Carlito"/>
                <a:cs typeface="Carlito"/>
              </a:rPr>
              <a:t>Type </a:t>
            </a:r>
            <a:r>
              <a:rPr sz="2800" spc="-10" dirty="0">
                <a:latin typeface="Carlito"/>
                <a:cs typeface="Carlito"/>
              </a:rPr>
              <a:t>“hostname”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0" dirty="0">
                <a:latin typeface="Carlito"/>
                <a:cs typeface="Carlito"/>
              </a:rPr>
              <a:t>command </a:t>
            </a:r>
            <a:r>
              <a:rPr sz="2800" spc="-15" dirty="0">
                <a:latin typeface="Carlito"/>
                <a:cs typeface="Carlito"/>
              </a:rPr>
              <a:t>prompt(Administrator </a:t>
            </a:r>
            <a:r>
              <a:rPr sz="2800" spc="-5" dirty="0">
                <a:latin typeface="Carlito"/>
                <a:cs typeface="Carlito"/>
              </a:rPr>
              <a:t>Mode) and  </a:t>
            </a:r>
            <a:r>
              <a:rPr sz="2800" spc="-15" dirty="0">
                <a:latin typeface="Carlito"/>
                <a:cs typeface="Carlito"/>
              </a:rPr>
              <a:t>press </a:t>
            </a:r>
            <a:r>
              <a:rPr sz="2800" spc="-30" dirty="0">
                <a:latin typeface="Carlito"/>
                <a:cs typeface="Carlito"/>
              </a:rPr>
              <a:t>‘Enter’, </a:t>
            </a:r>
            <a:r>
              <a:rPr sz="2800" spc="-5" dirty="0">
                <a:latin typeface="Carlito"/>
                <a:cs typeface="Carlito"/>
              </a:rPr>
              <a:t>this </a:t>
            </a:r>
            <a:r>
              <a:rPr sz="2800" spc="-20" dirty="0">
                <a:latin typeface="Carlito"/>
                <a:cs typeface="Carlito"/>
              </a:rPr>
              <a:t>displays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hostname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your</a:t>
            </a:r>
            <a:r>
              <a:rPr sz="2800" spc="28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machine.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2727" y="2683764"/>
            <a:ext cx="6925056" cy="377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08036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139" y="58623"/>
            <a:ext cx="10238740" cy="5955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" indent="-228600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92100" algn="l"/>
              </a:tabLst>
            </a:pPr>
            <a:r>
              <a:rPr sz="2800" b="1" spc="-5" dirty="0">
                <a:latin typeface="Carlito"/>
                <a:cs typeface="Carlito"/>
              </a:rPr>
              <a:t>IP </a:t>
            </a:r>
            <a:r>
              <a:rPr sz="2800" b="1" spc="-10" dirty="0">
                <a:latin typeface="Carlito"/>
                <a:cs typeface="Carlito"/>
              </a:rPr>
              <a:t>Address </a:t>
            </a:r>
            <a:r>
              <a:rPr sz="2800" b="1" spc="-15" dirty="0">
                <a:latin typeface="Carlito"/>
                <a:cs typeface="Carlito"/>
              </a:rPr>
              <a:t>(Internet </a:t>
            </a:r>
            <a:r>
              <a:rPr sz="2800" b="1" spc="-10" dirty="0">
                <a:latin typeface="Carlito"/>
                <a:cs typeface="Carlito"/>
              </a:rPr>
              <a:t>Protocol</a:t>
            </a:r>
            <a:r>
              <a:rPr sz="2800" b="1" spc="10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address):</a:t>
            </a:r>
            <a:endParaRPr sz="2800">
              <a:latin typeface="Carlito"/>
              <a:cs typeface="Carlito"/>
            </a:endParaRPr>
          </a:p>
          <a:p>
            <a:pPr marL="292100" marR="600075">
              <a:lnSpc>
                <a:spcPts val="3020"/>
              </a:lnSpc>
              <a:spcBef>
                <a:spcPts val="220"/>
              </a:spcBef>
            </a:pPr>
            <a:r>
              <a:rPr sz="2800" spc="-5" dirty="0">
                <a:latin typeface="Carlito"/>
                <a:cs typeface="Carlito"/>
              </a:rPr>
              <a:t>Also known as the </a:t>
            </a:r>
            <a:r>
              <a:rPr sz="2800" spc="-10" dirty="0">
                <a:latin typeface="Carlito"/>
                <a:cs typeface="Carlito"/>
              </a:rPr>
              <a:t>Logical Address, </a:t>
            </a:r>
            <a:r>
              <a:rPr sz="2800" spc="-5" dirty="0">
                <a:latin typeface="Carlito"/>
                <a:cs typeface="Carlito"/>
              </a:rPr>
              <a:t>the IP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is the </a:t>
            </a:r>
            <a:r>
              <a:rPr sz="2800" spc="-10" dirty="0">
                <a:latin typeface="Carlito"/>
                <a:cs typeface="Carlito"/>
              </a:rPr>
              <a:t>network  address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10" dirty="0">
                <a:latin typeface="Carlito"/>
                <a:cs typeface="Carlito"/>
              </a:rPr>
              <a:t>across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network.</a:t>
            </a:r>
            <a:endParaRPr sz="2800">
              <a:latin typeface="Carlito"/>
              <a:cs typeface="Carlito"/>
            </a:endParaRPr>
          </a:p>
          <a:p>
            <a:pPr marL="63500">
              <a:lnSpc>
                <a:spcPts val="3195"/>
              </a:lnSpc>
              <a:spcBef>
                <a:spcPts val="63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92100" marR="30480">
              <a:lnSpc>
                <a:spcPts val="3020"/>
              </a:lnSpc>
              <a:spcBef>
                <a:spcPts val="219"/>
              </a:spcBef>
            </a:pPr>
            <a:r>
              <a:rPr sz="2800" spc="-12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identify each </a:t>
            </a:r>
            <a:r>
              <a:rPr sz="2800" spc="-10" dirty="0">
                <a:latin typeface="Carlito"/>
                <a:cs typeface="Carlito"/>
              </a:rPr>
              <a:t>device </a:t>
            </a:r>
            <a:r>
              <a:rPr sz="2800" spc="-5" dirty="0">
                <a:latin typeface="Carlito"/>
                <a:cs typeface="Carlito"/>
              </a:rPr>
              <a:t>in the </a:t>
            </a:r>
            <a:r>
              <a:rPr sz="2800" spc="-15" dirty="0">
                <a:latin typeface="Carlito"/>
                <a:cs typeface="Carlito"/>
              </a:rPr>
              <a:t>world-wide-web,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Internet </a:t>
            </a:r>
            <a:r>
              <a:rPr sz="2800" spc="-5" dirty="0">
                <a:latin typeface="Carlito"/>
                <a:cs typeface="Carlito"/>
              </a:rPr>
              <a:t>Assigned  </a:t>
            </a:r>
            <a:r>
              <a:rPr sz="2800" spc="-10" dirty="0">
                <a:latin typeface="Carlito"/>
                <a:cs typeface="Carlito"/>
              </a:rPr>
              <a:t>Numbers </a:t>
            </a:r>
            <a:r>
              <a:rPr sz="2800" spc="-5" dirty="0">
                <a:latin typeface="Carlito"/>
                <a:cs typeface="Carlito"/>
              </a:rPr>
              <a:t>Authority (IANA) assigns an </a:t>
            </a:r>
            <a:r>
              <a:rPr sz="2800" spc="-10" dirty="0">
                <a:latin typeface="Carlito"/>
                <a:cs typeface="Carlito"/>
              </a:rPr>
              <a:t>IPV4 </a:t>
            </a:r>
            <a:r>
              <a:rPr sz="2800" spc="-30" dirty="0">
                <a:latin typeface="Carlito"/>
                <a:cs typeface="Carlito"/>
              </a:rPr>
              <a:t>(Version </a:t>
            </a:r>
            <a:r>
              <a:rPr sz="2800" spc="-5" dirty="0">
                <a:latin typeface="Carlito"/>
                <a:cs typeface="Carlito"/>
              </a:rPr>
              <a:t>4)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as a  </a:t>
            </a:r>
            <a:r>
              <a:rPr sz="2800" spc="-10" dirty="0">
                <a:latin typeface="Carlito"/>
                <a:cs typeface="Carlito"/>
              </a:rPr>
              <a:t>unique </a:t>
            </a:r>
            <a:r>
              <a:rPr sz="2800" spc="-5" dirty="0">
                <a:latin typeface="Carlito"/>
                <a:cs typeface="Carlito"/>
              </a:rPr>
              <a:t>identifier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device </a:t>
            </a:r>
            <a:r>
              <a:rPr sz="2800" spc="-5" dirty="0">
                <a:latin typeface="Carlito"/>
                <a:cs typeface="Carlito"/>
              </a:rPr>
              <a:t>on the</a:t>
            </a:r>
            <a:r>
              <a:rPr sz="2800" spc="1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Internet.</a:t>
            </a:r>
            <a:endParaRPr sz="2800">
              <a:latin typeface="Carlito"/>
              <a:cs typeface="Carlito"/>
            </a:endParaRPr>
          </a:p>
          <a:p>
            <a:pPr marL="63500">
              <a:lnSpc>
                <a:spcPts val="3190"/>
              </a:lnSpc>
              <a:spcBef>
                <a:spcPts val="62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92100" marR="104902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length </a:t>
            </a:r>
            <a:r>
              <a:rPr sz="2800" spc="-5" dirty="0">
                <a:latin typeface="Carlito"/>
                <a:cs typeface="Carlito"/>
              </a:rPr>
              <a:t>of an IPv4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32-bits, </a:t>
            </a:r>
            <a:r>
              <a:rPr sz="2800" spc="-10" dirty="0">
                <a:latin typeface="Carlito"/>
                <a:cs typeface="Carlito"/>
              </a:rPr>
              <a:t>hence,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15" dirty="0">
                <a:latin typeface="Carlito"/>
                <a:cs typeface="Carlito"/>
              </a:rPr>
              <a:t>2</a:t>
            </a:r>
            <a:r>
              <a:rPr sz="2775" spc="22" baseline="25525" dirty="0">
                <a:latin typeface="Carlito"/>
                <a:cs typeface="Carlito"/>
              </a:rPr>
              <a:t>32 </a:t>
            </a:r>
            <a:r>
              <a:rPr sz="2800" spc="-5" dirty="0">
                <a:latin typeface="Carlito"/>
                <a:cs typeface="Carlito"/>
              </a:rPr>
              <a:t>IP  </a:t>
            </a:r>
            <a:r>
              <a:rPr sz="2800" spc="-10" dirty="0">
                <a:latin typeface="Carlito"/>
                <a:cs typeface="Carlito"/>
              </a:rPr>
              <a:t>addresses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available.</a:t>
            </a:r>
            <a:endParaRPr sz="2800">
              <a:latin typeface="Carlito"/>
              <a:cs typeface="Carlito"/>
            </a:endParaRPr>
          </a:p>
          <a:p>
            <a:pPr marL="2921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921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length </a:t>
            </a:r>
            <a:r>
              <a:rPr sz="2800" spc="-5" dirty="0">
                <a:latin typeface="Carlito"/>
                <a:cs typeface="Carlito"/>
              </a:rPr>
              <a:t>of an IPv6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is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128-bits.</a:t>
            </a:r>
            <a:endParaRPr sz="2800">
              <a:latin typeface="Carlito"/>
              <a:cs typeface="Carlito"/>
            </a:endParaRPr>
          </a:p>
          <a:p>
            <a:pPr marL="63500">
              <a:lnSpc>
                <a:spcPts val="319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92100" marR="208279">
              <a:lnSpc>
                <a:spcPts val="3020"/>
              </a:lnSpc>
              <a:spcBef>
                <a:spcPts val="215"/>
              </a:spcBef>
            </a:pPr>
            <a:r>
              <a:rPr sz="2800" i="1" spc="-35" dirty="0">
                <a:latin typeface="Carlito"/>
                <a:cs typeface="Carlito"/>
              </a:rPr>
              <a:t>Type </a:t>
            </a:r>
            <a:r>
              <a:rPr sz="2800" i="1" spc="-5" dirty="0">
                <a:latin typeface="Carlito"/>
                <a:cs typeface="Carlito"/>
              </a:rPr>
              <a:t>“ipconfig” </a:t>
            </a:r>
            <a:r>
              <a:rPr sz="2800" i="1" spc="-10" dirty="0">
                <a:latin typeface="Carlito"/>
                <a:cs typeface="Carlito"/>
              </a:rPr>
              <a:t>in </a:t>
            </a:r>
            <a:r>
              <a:rPr sz="2800" i="1" spc="-5" dirty="0">
                <a:latin typeface="Carlito"/>
                <a:cs typeface="Carlito"/>
              </a:rPr>
              <a:t>the </a:t>
            </a:r>
            <a:r>
              <a:rPr sz="2800" i="1" spc="-10" dirty="0">
                <a:latin typeface="Carlito"/>
                <a:cs typeface="Carlito"/>
              </a:rPr>
              <a:t>command </a:t>
            </a:r>
            <a:r>
              <a:rPr sz="2800" i="1" spc="-5" dirty="0">
                <a:latin typeface="Carlito"/>
                <a:cs typeface="Carlito"/>
              </a:rPr>
              <a:t>prompt and press </a:t>
            </a:r>
            <a:r>
              <a:rPr sz="2800" i="1" spc="-30" dirty="0">
                <a:latin typeface="Carlito"/>
                <a:cs typeface="Carlito"/>
              </a:rPr>
              <a:t>‘Enter’, </a:t>
            </a:r>
            <a:r>
              <a:rPr sz="2800" i="1" spc="-5" dirty="0">
                <a:latin typeface="Carlito"/>
                <a:cs typeface="Carlito"/>
              </a:rPr>
              <a:t>this gives  us </a:t>
            </a:r>
            <a:r>
              <a:rPr sz="2800" i="1" dirty="0">
                <a:latin typeface="Carlito"/>
                <a:cs typeface="Carlito"/>
              </a:rPr>
              <a:t>the </a:t>
            </a:r>
            <a:r>
              <a:rPr sz="2800" i="1" spc="-5" dirty="0">
                <a:latin typeface="Carlito"/>
                <a:cs typeface="Carlito"/>
              </a:rPr>
              <a:t>IP address </a:t>
            </a:r>
            <a:r>
              <a:rPr sz="2800" i="1" dirty="0">
                <a:latin typeface="Carlito"/>
                <a:cs typeface="Carlito"/>
              </a:rPr>
              <a:t>of the</a:t>
            </a:r>
            <a:r>
              <a:rPr sz="2800" i="1" spc="20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device.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47552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332308"/>
            <a:ext cx="9927590" cy="4674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28600" algn="l"/>
              </a:tabLst>
            </a:pPr>
            <a:r>
              <a:rPr sz="2800" b="1" spc="-15" dirty="0">
                <a:latin typeface="Carlito"/>
                <a:cs typeface="Carlito"/>
              </a:rPr>
              <a:t>MAC </a:t>
            </a:r>
            <a:r>
              <a:rPr sz="2800" b="1" spc="-10" dirty="0">
                <a:latin typeface="Carlito"/>
                <a:cs typeface="Carlito"/>
              </a:rPr>
              <a:t>Address </a:t>
            </a:r>
            <a:r>
              <a:rPr sz="2800" b="1" spc="-5" dirty="0">
                <a:latin typeface="Carlito"/>
                <a:cs typeface="Carlito"/>
              </a:rPr>
              <a:t>(Media Access </a:t>
            </a:r>
            <a:r>
              <a:rPr sz="2800" b="1" spc="-15" dirty="0">
                <a:latin typeface="Carlito"/>
                <a:cs typeface="Carlito"/>
              </a:rPr>
              <a:t>Control</a:t>
            </a:r>
            <a:r>
              <a:rPr sz="2800" b="1" spc="114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address):</a:t>
            </a:r>
            <a:endParaRPr sz="2800">
              <a:latin typeface="Carlito"/>
              <a:cs typeface="Carlito"/>
            </a:endParaRPr>
          </a:p>
          <a:p>
            <a:pPr marL="228600" marR="568325">
              <a:lnSpc>
                <a:spcPts val="3020"/>
              </a:lnSpc>
              <a:spcBef>
                <a:spcPts val="220"/>
              </a:spcBef>
            </a:pPr>
            <a:r>
              <a:rPr sz="2800" spc="-5" dirty="0">
                <a:latin typeface="Carlito"/>
                <a:cs typeface="Carlito"/>
              </a:rPr>
              <a:t>Also known as </a:t>
            </a:r>
            <a:r>
              <a:rPr sz="2800" spc="-20" dirty="0">
                <a:latin typeface="Carlito"/>
                <a:cs typeface="Carlito"/>
              </a:rPr>
              <a:t>physical </a:t>
            </a:r>
            <a:r>
              <a:rPr sz="2800" spc="-10" dirty="0">
                <a:latin typeface="Carlito"/>
                <a:cs typeface="Carlito"/>
              </a:rPr>
              <a:t>address,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MAC Address </a:t>
            </a:r>
            <a:r>
              <a:rPr sz="2800" spc="-5" dirty="0">
                <a:latin typeface="Carlito"/>
                <a:cs typeface="Carlito"/>
              </a:rPr>
              <a:t>is the </a:t>
            </a:r>
            <a:r>
              <a:rPr sz="2800" spc="-10" dirty="0">
                <a:latin typeface="Carlito"/>
                <a:cs typeface="Carlito"/>
              </a:rPr>
              <a:t>unique  </a:t>
            </a:r>
            <a:r>
              <a:rPr sz="2800" spc="-5" dirty="0">
                <a:latin typeface="Carlito"/>
                <a:cs typeface="Carlito"/>
              </a:rPr>
              <a:t>identifier of each </a:t>
            </a:r>
            <a:r>
              <a:rPr sz="2800" spc="-15" dirty="0">
                <a:latin typeface="Carlito"/>
                <a:cs typeface="Carlito"/>
              </a:rPr>
              <a:t>host </a:t>
            </a:r>
            <a:r>
              <a:rPr sz="2800" spc="-5" dirty="0">
                <a:latin typeface="Carlito"/>
                <a:cs typeface="Carlito"/>
              </a:rPr>
              <a:t>and is </a:t>
            </a:r>
            <a:r>
              <a:rPr sz="2800" spc="-10" dirty="0">
                <a:latin typeface="Carlito"/>
                <a:cs typeface="Carlito"/>
              </a:rPr>
              <a:t>associated </a:t>
            </a:r>
            <a:r>
              <a:rPr sz="2800" dirty="0">
                <a:latin typeface="Carlito"/>
                <a:cs typeface="Carlito"/>
              </a:rPr>
              <a:t>with </a:t>
            </a:r>
            <a:r>
              <a:rPr sz="2800" spc="-5" dirty="0">
                <a:latin typeface="Carlito"/>
                <a:cs typeface="Carlito"/>
              </a:rPr>
              <a:t>its NIC </a:t>
            </a:r>
            <a:r>
              <a:rPr sz="2800" spc="-10" dirty="0">
                <a:latin typeface="Carlito"/>
                <a:cs typeface="Carlito"/>
              </a:rPr>
              <a:t>(Network  </a:t>
            </a:r>
            <a:r>
              <a:rPr sz="2800" spc="-15" dirty="0">
                <a:latin typeface="Carlito"/>
                <a:cs typeface="Carlito"/>
              </a:rPr>
              <a:t>Interface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Card).</a:t>
            </a:r>
            <a:endParaRPr sz="2800">
              <a:latin typeface="Carlito"/>
              <a:cs typeface="Carlito"/>
            </a:endParaRPr>
          </a:p>
          <a:p>
            <a:pPr>
              <a:lnSpc>
                <a:spcPts val="3190"/>
              </a:lnSpc>
              <a:spcBef>
                <a:spcPts val="63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28600">
              <a:lnSpc>
                <a:spcPts val="3190"/>
              </a:lnSpc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MAC address </a:t>
            </a:r>
            <a:r>
              <a:rPr sz="2800" spc="-5" dirty="0">
                <a:latin typeface="Carlito"/>
                <a:cs typeface="Carlito"/>
              </a:rPr>
              <a:t>is assigned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NIC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time of</a:t>
            </a:r>
            <a:r>
              <a:rPr sz="2800" spc="2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manufacturing.</a:t>
            </a:r>
            <a:endParaRPr sz="2800">
              <a:latin typeface="Carlito"/>
              <a:cs typeface="Carlito"/>
            </a:endParaRPr>
          </a:p>
          <a:p>
            <a:pPr>
              <a:lnSpc>
                <a:spcPts val="3195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28600">
              <a:lnSpc>
                <a:spcPts val="3195"/>
              </a:lnSpc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length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MAC address </a:t>
            </a:r>
            <a:r>
              <a:rPr sz="2800" spc="-5" dirty="0">
                <a:latin typeface="Carlito"/>
                <a:cs typeface="Carlito"/>
              </a:rPr>
              <a:t>is : </a:t>
            </a:r>
            <a:r>
              <a:rPr sz="2800" spc="-15" dirty="0">
                <a:latin typeface="Carlito"/>
                <a:cs typeface="Carlito"/>
              </a:rPr>
              <a:t>12-nibble/ </a:t>
            </a:r>
            <a:r>
              <a:rPr sz="2800" spc="-5" dirty="0">
                <a:latin typeface="Carlito"/>
                <a:cs typeface="Carlito"/>
              </a:rPr>
              <a:t>6 </a:t>
            </a:r>
            <a:r>
              <a:rPr sz="2800" spc="-10" dirty="0">
                <a:latin typeface="Carlito"/>
                <a:cs typeface="Carlito"/>
              </a:rPr>
              <a:t>bytes/ </a:t>
            </a:r>
            <a:r>
              <a:rPr sz="2800" spc="-5" dirty="0">
                <a:latin typeface="Carlito"/>
                <a:cs typeface="Carlito"/>
              </a:rPr>
              <a:t>48</a:t>
            </a:r>
            <a:r>
              <a:rPr sz="2800" spc="3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bits</a:t>
            </a:r>
            <a:endParaRPr sz="2800">
              <a:latin typeface="Carlito"/>
              <a:cs typeface="Carlito"/>
            </a:endParaRPr>
          </a:p>
          <a:p>
            <a:pPr>
              <a:lnSpc>
                <a:spcPts val="319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28600" marR="288925">
              <a:lnSpc>
                <a:spcPts val="3030"/>
              </a:lnSpc>
              <a:spcBef>
                <a:spcPts val="210"/>
              </a:spcBef>
            </a:pPr>
            <a:r>
              <a:rPr sz="2800" i="1" spc="-35" dirty="0">
                <a:latin typeface="Carlito"/>
                <a:cs typeface="Carlito"/>
              </a:rPr>
              <a:t>Type </a:t>
            </a:r>
            <a:r>
              <a:rPr sz="2800" i="1" spc="-10" dirty="0">
                <a:latin typeface="Carlito"/>
                <a:cs typeface="Carlito"/>
              </a:rPr>
              <a:t>“ipconfig/all” </a:t>
            </a:r>
            <a:r>
              <a:rPr sz="2800" i="1" spc="-5" dirty="0">
                <a:latin typeface="Carlito"/>
                <a:cs typeface="Carlito"/>
              </a:rPr>
              <a:t>in the </a:t>
            </a:r>
            <a:r>
              <a:rPr sz="2800" i="1" spc="-10" dirty="0">
                <a:latin typeface="Carlito"/>
                <a:cs typeface="Carlito"/>
              </a:rPr>
              <a:t>command </a:t>
            </a:r>
            <a:r>
              <a:rPr sz="2800" i="1" spc="-5" dirty="0">
                <a:latin typeface="Carlito"/>
                <a:cs typeface="Carlito"/>
              </a:rPr>
              <a:t>prompt and press </a:t>
            </a:r>
            <a:r>
              <a:rPr sz="2800" i="1" spc="-30" dirty="0">
                <a:latin typeface="Carlito"/>
                <a:cs typeface="Carlito"/>
              </a:rPr>
              <a:t>‘Enter’, </a:t>
            </a:r>
            <a:r>
              <a:rPr sz="2800" i="1" spc="-5" dirty="0">
                <a:latin typeface="Carlito"/>
                <a:cs typeface="Carlito"/>
              </a:rPr>
              <a:t>this  </a:t>
            </a:r>
            <a:r>
              <a:rPr sz="2800" i="1" spc="-10" dirty="0">
                <a:latin typeface="Carlito"/>
                <a:cs typeface="Carlito"/>
              </a:rPr>
              <a:t>gives </a:t>
            </a:r>
            <a:r>
              <a:rPr sz="2800" i="1" dirty="0">
                <a:latin typeface="Carlito"/>
                <a:cs typeface="Carlito"/>
              </a:rPr>
              <a:t>us </a:t>
            </a:r>
            <a:r>
              <a:rPr sz="2800" i="1" spc="-5" dirty="0">
                <a:latin typeface="Carlito"/>
                <a:cs typeface="Carlito"/>
              </a:rPr>
              <a:t>the </a:t>
            </a:r>
            <a:r>
              <a:rPr sz="2800" i="1" spc="-25" dirty="0">
                <a:latin typeface="Carlito"/>
                <a:cs typeface="Carlito"/>
              </a:rPr>
              <a:t>MAC</a:t>
            </a:r>
            <a:r>
              <a:rPr sz="2800" i="1" spc="35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address.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705231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503300"/>
            <a:ext cx="10255885" cy="5442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indent="-228600">
              <a:lnSpc>
                <a:spcPts val="3190"/>
              </a:lnSpc>
              <a:spcBef>
                <a:spcPts val="95"/>
              </a:spcBef>
              <a:buFont typeface="Arial"/>
              <a:buChar char="•"/>
              <a:tabLst>
                <a:tab pos="279400" algn="l"/>
              </a:tabLst>
            </a:pPr>
            <a:r>
              <a:rPr sz="2800" b="1" spc="-15" dirty="0">
                <a:latin typeface="Carlito"/>
                <a:cs typeface="Carlito"/>
              </a:rPr>
              <a:t>Port:</a:t>
            </a:r>
            <a:endParaRPr sz="2800">
              <a:latin typeface="Carlito"/>
              <a:cs typeface="Carlito"/>
            </a:endParaRPr>
          </a:p>
          <a:p>
            <a:pPr marL="279400" marR="4318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port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25" dirty="0">
                <a:latin typeface="Carlito"/>
                <a:cs typeface="Carlito"/>
              </a:rPr>
              <a:t>referred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as a logical channel </a:t>
            </a:r>
            <a:r>
              <a:rPr sz="2800" spc="-15" dirty="0">
                <a:latin typeface="Carlito"/>
                <a:cs typeface="Carlito"/>
              </a:rPr>
              <a:t>through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can 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sent/received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an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application.</a:t>
            </a:r>
            <a:endParaRPr sz="2800">
              <a:latin typeface="Carlito"/>
              <a:cs typeface="Carlito"/>
            </a:endParaRPr>
          </a:p>
          <a:p>
            <a:pPr marL="279400" marR="223520" indent="-228600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79400" algn="l"/>
              </a:tabLst>
            </a:pPr>
            <a:r>
              <a:rPr sz="2800" spc="-20" dirty="0">
                <a:latin typeface="Carlito"/>
                <a:cs typeface="Carlito"/>
              </a:rPr>
              <a:t>Any host may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0" dirty="0">
                <a:latin typeface="Carlito"/>
                <a:cs typeface="Carlito"/>
              </a:rPr>
              <a:t>multiple applications </a:t>
            </a:r>
            <a:r>
              <a:rPr sz="2800" spc="-5" dirty="0">
                <a:latin typeface="Carlito"/>
                <a:cs typeface="Carlito"/>
              </a:rPr>
              <a:t>running, and each of these  </a:t>
            </a:r>
            <a:r>
              <a:rPr sz="2800" spc="-10" dirty="0">
                <a:latin typeface="Carlito"/>
                <a:cs typeface="Carlito"/>
              </a:rPr>
              <a:t>applications </a:t>
            </a:r>
            <a:r>
              <a:rPr sz="2800" spc="-5" dirty="0">
                <a:latin typeface="Carlito"/>
                <a:cs typeface="Carlito"/>
              </a:rPr>
              <a:t>is identified </a:t>
            </a:r>
            <a:r>
              <a:rPr sz="2800" spc="-10" dirty="0">
                <a:latin typeface="Carlito"/>
                <a:cs typeface="Carlito"/>
              </a:rPr>
              <a:t>using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port number </a:t>
            </a:r>
            <a:r>
              <a:rPr sz="2800" spc="-5" dirty="0">
                <a:latin typeface="Carlito"/>
                <a:cs typeface="Carlito"/>
              </a:rPr>
              <a:t>on which they </a:t>
            </a:r>
            <a:r>
              <a:rPr sz="2800" spc="-15" dirty="0">
                <a:latin typeface="Carlito"/>
                <a:cs typeface="Carlito"/>
              </a:rPr>
              <a:t>are  </a:t>
            </a:r>
            <a:r>
              <a:rPr sz="2800" spc="-5" dirty="0">
                <a:latin typeface="Carlito"/>
                <a:cs typeface="Carlito"/>
              </a:rPr>
              <a:t>running.</a:t>
            </a:r>
            <a:endParaRPr sz="2800">
              <a:latin typeface="Carlito"/>
              <a:cs typeface="Carlito"/>
            </a:endParaRPr>
          </a:p>
          <a:p>
            <a:pPr marL="279400" marR="174625">
              <a:lnSpc>
                <a:spcPts val="3020"/>
              </a:lnSpc>
              <a:spcBef>
                <a:spcPts val="15"/>
              </a:spcBef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port number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latin typeface="Carlito"/>
                <a:cs typeface="Carlito"/>
              </a:rPr>
              <a:t>16-bit </a:t>
            </a:r>
            <a:r>
              <a:rPr sz="2800" spc="-45" dirty="0">
                <a:latin typeface="Carlito"/>
                <a:cs typeface="Carlito"/>
              </a:rPr>
              <a:t>integer, </a:t>
            </a:r>
            <a:r>
              <a:rPr sz="2800" spc="-10" dirty="0">
                <a:latin typeface="Carlito"/>
                <a:cs typeface="Carlito"/>
              </a:rPr>
              <a:t>hence, </a:t>
            </a:r>
            <a:r>
              <a:rPr sz="2800" spc="-15" dirty="0">
                <a:latin typeface="Carlito"/>
                <a:cs typeface="Carlito"/>
              </a:rPr>
              <a:t>we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10" dirty="0">
                <a:latin typeface="Carlito"/>
                <a:cs typeface="Carlito"/>
              </a:rPr>
              <a:t>2</a:t>
            </a:r>
            <a:r>
              <a:rPr sz="2775" spc="15" baseline="25525" dirty="0">
                <a:latin typeface="Carlito"/>
                <a:cs typeface="Carlito"/>
              </a:rPr>
              <a:t>16 </a:t>
            </a:r>
            <a:r>
              <a:rPr sz="2800" spc="-10" dirty="0">
                <a:latin typeface="Carlito"/>
                <a:cs typeface="Carlito"/>
              </a:rPr>
              <a:t>ports </a:t>
            </a:r>
            <a:r>
              <a:rPr sz="2800" spc="-15" dirty="0">
                <a:latin typeface="Carlito"/>
                <a:cs typeface="Carlito"/>
              </a:rPr>
              <a:t>available 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20" dirty="0">
                <a:latin typeface="Carlito"/>
                <a:cs typeface="Carlito"/>
              </a:rPr>
              <a:t>categorized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shown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below:</a:t>
            </a:r>
            <a:endParaRPr sz="2800">
              <a:latin typeface="Carlito"/>
              <a:cs typeface="Carlito"/>
            </a:endParaRPr>
          </a:p>
          <a:p>
            <a:pPr marL="279400" marR="6396355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79400" algn="l"/>
              </a:tabLst>
            </a:pPr>
            <a:r>
              <a:rPr sz="2800" spc="-5" dirty="0">
                <a:latin typeface="Carlito"/>
                <a:cs typeface="Carlito"/>
              </a:rPr>
              <a:t>Number of ports: 65,536  </a:t>
            </a:r>
            <a:r>
              <a:rPr sz="2800" spc="-10" dirty="0">
                <a:latin typeface="Carlito"/>
                <a:cs typeface="Carlito"/>
              </a:rPr>
              <a:t>Range: </a:t>
            </a:r>
            <a:r>
              <a:rPr sz="2800" spc="-5" dirty="0">
                <a:latin typeface="Carlito"/>
                <a:cs typeface="Carlito"/>
              </a:rPr>
              <a:t>0 –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65535</a:t>
            </a:r>
            <a:endParaRPr sz="2800">
              <a:latin typeface="Carlito"/>
              <a:cs typeface="Carlito"/>
            </a:endParaRPr>
          </a:p>
          <a:p>
            <a:pPr marL="50800">
              <a:lnSpc>
                <a:spcPts val="3190"/>
              </a:lnSpc>
              <a:spcBef>
                <a:spcPts val="61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79400" marR="147320">
              <a:lnSpc>
                <a:spcPts val="3030"/>
              </a:lnSpc>
              <a:spcBef>
                <a:spcPts val="209"/>
              </a:spcBef>
            </a:pPr>
            <a:r>
              <a:rPr sz="2800" i="1" spc="-35" dirty="0">
                <a:latin typeface="Carlito"/>
                <a:cs typeface="Carlito"/>
              </a:rPr>
              <a:t>Type </a:t>
            </a:r>
            <a:r>
              <a:rPr sz="2800" i="1" spc="-15" dirty="0">
                <a:latin typeface="Carlito"/>
                <a:cs typeface="Carlito"/>
              </a:rPr>
              <a:t>“</a:t>
            </a:r>
            <a:r>
              <a:rPr sz="2800" b="1" i="1" spc="-15" dirty="0">
                <a:latin typeface="Carlito"/>
                <a:cs typeface="Carlito"/>
              </a:rPr>
              <a:t>netstat </a:t>
            </a:r>
            <a:r>
              <a:rPr sz="2800" b="1" i="1" spc="-5" dirty="0">
                <a:latin typeface="Carlito"/>
                <a:cs typeface="Carlito"/>
              </a:rPr>
              <a:t>-a</a:t>
            </a:r>
            <a:r>
              <a:rPr sz="2800" i="1" spc="-5" dirty="0">
                <a:latin typeface="Carlito"/>
                <a:cs typeface="Carlito"/>
              </a:rPr>
              <a:t>” in the </a:t>
            </a:r>
            <a:r>
              <a:rPr sz="2800" i="1" spc="-10" dirty="0">
                <a:latin typeface="Carlito"/>
                <a:cs typeface="Carlito"/>
              </a:rPr>
              <a:t>command </a:t>
            </a:r>
            <a:r>
              <a:rPr sz="2800" i="1" spc="-5" dirty="0">
                <a:latin typeface="Carlito"/>
                <a:cs typeface="Carlito"/>
              </a:rPr>
              <a:t>prompt </a:t>
            </a:r>
            <a:r>
              <a:rPr sz="2800" i="1" spc="-10" dirty="0">
                <a:latin typeface="Carlito"/>
                <a:cs typeface="Carlito"/>
              </a:rPr>
              <a:t>and press </a:t>
            </a:r>
            <a:r>
              <a:rPr sz="2800" i="1" spc="-35" dirty="0">
                <a:latin typeface="Carlito"/>
                <a:cs typeface="Carlito"/>
              </a:rPr>
              <a:t>‘Enter’, </a:t>
            </a:r>
            <a:r>
              <a:rPr sz="2800" i="1" spc="-5" dirty="0">
                <a:latin typeface="Carlito"/>
                <a:cs typeface="Carlito"/>
              </a:rPr>
              <a:t>this </a:t>
            </a:r>
            <a:r>
              <a:rPr sz="2800" i="1" spc="-15" dirty="0">
                <a:latin typeface="Carlito"/>
                <a:cs typeface="Carlito"/>
              </a:rPr>
              <a:t>lists  </a:t>
            </a:r>
            <a:r>
              <a:rPr sz="2800" i="1" spc="-5" dirty="0">
                <a:latin typeface="Carlito"/>
                <a:cs typeface="Carlito"/>
              </a:rPr>
              <a:t>all the ports </a:t>
            </a:r>
            <a:r>
              <a:rPr sz="2800" i="1" spc="-10" dirty="0">
                <a:latin typeface="Carlito"/>
                <a:cs typeface="Carlito"/>
              </a:rPr>
              <a:t>being</a:t>
            </a:r>
            <a:r>
              <a:rPr sz="2800" i="1" spc="30" dirty="0">
                <a:latin typeface="Carlito"/>
                <a:cs typeface="Carlito"/>
              </a:rPr>
              <a:t> </a:t>
            </a:r>
            <a:r>
              <a:rPr sz="2800" i="1" spc="-5" dirty="0">
                <a:latin typeface="Carlito"/>
                <a:cs typeface="Carlito"/>
              </a:rPr>
              <a:t>used.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293448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70381"/>
            <a:ext cx="10171430" cy="5056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02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rlito"/>
                <a:cs typeface="Carlito"/>
              </a:rPr>
              <a:t>Socket:</a:t>
            </a:r>
            <a:endParaRPr sz="2800">
              <a:latin typeface="Carlito"/>
              <a:cs typeface="Carlito"/>
            </a:endParaRPr>
          </a:p>
          <a:p>
            <a:pPr marL="241300" marR="43180">
              <a:lnSpc>
                <a:spcPts val="2690"/>
              </a:lnSpc>
              <a:spcBef>
                <a:spcPts val="310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unique combination </a:t>
            </a:r>
            <a:r>
              <a:rPr sz="2800" spc="-5" dirty="0">
                <a:latin typeface="Carlito"/>
                <a:cs typeface="Carlito"/>
              </a:rPr>
              <a:t>of IP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5" dirty="0">
                <a:latin typeface="Carlito"/>
                <a:cs typeface="Carlito"/>
              </a:rPr>
              <a:t>Port </a:t>
            </a:r>
            <a:r>
              <a:rPr sz="2800" spc="-10" dirty="0">
                <a:latin typeface="Carlito"/>
                <a:cs typeface="Carlito"/>
              </a:rPr>
              <a:t>number together </a:t>
            </a:r>
            <a:r>
              <a:rPr sz="2800" spc="-20" dirty="0">
                <a:latin typeface="Carlito"/>
                <a:cs typeface="Carlito"/>
              </a:rPr>
              <a:t>are  </a:t>
            </a:r>
            <a:r>
              <a:rPr sz="2800" spc="-10" dirty="0">
                <a:latin typeface="Carlito"/>
                <a:cs typeface="Carlito"/>
              </a:rPr>
              <a:t>termed </a:t>
            </a:r>
            <a:r>
              <a:rPr sz="2800" spc="-5" dirty="0">
                <a:latin typeface="Carlito"/>
                <a:cs typeface="Carlito"/>
              </a:rPr>
              <a:t>as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Socket.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Carlito"/>
              <a:cs typeface="Carlito"/>
            </a:endParaRPr>
          </a:p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DNS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Server:</a:t>
            </a:r>
            <a:endParaRPr sz="2800">
              <a:latin typeface="Carlito"/>
              <a:cs typeface="Carlito"/>
            </a:endParaRPr>
          </a:p>
          <a:p>
            <a:pPr marL="241300">
              <a:lnSpc>
                <a:spcPts val="2690"/>
              </a:lnSpc>
            </a:pPr>
            <a:r>
              <a:rPr sz="2800" spc="-10" dirty="0">
                <a:latin typeface="Carlito"/>
                <a:cs typeface="Carlito"/>
              </a:rPr>
              <a:t>DNS </a:t>
            </a:r>
            <a:r>
              <a:rPr sz="2800" spc="-15" dirty="0">
                <a:latin typeface="Carlito"/>
                <a:cs typeface="Carlito"/>
              </a:rPr>
              <a:t>stands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b="1" spc="-10" dirty="0">
                <a:latin typeface="Carlito"/>
                <a:cs typeface="Carlito"/>
              </a:rPr>
              <a:t>Domain </a:t>
            </a:r>
            <a:r>
              <a:rPr sz="2800" b="1" spc="-5" dirty="0">
                <a:latin typeface="Carlito"/>
                <a:cs typeface="Carlito"/>
              </a:rPr>
              <a:t>Name</a:t>
            </a:r>
            <a:r>
              <a:rPr sz="2800" b="1" spc="140" dirty="0">
                <a:latin typeface="Carlito"/>
                <a:cs typeface="Carlito"/>
              </a:rPr>
              <a:t> </a:t>
            </a:r>
            <a:r>
              <a:rPr sz="2800" b="1" spc="-25" dirty="0">
                <a:latin typeface="Carlito"/>
                <a:cs typeface="Carlito"/>
              </a:rPr>
              <a:t>system</a:t>
            </a:r>
            <a:r>
              <a:rPr sz="2800" spc="-2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20955">
              <a:lnSpc>
                <a:spcPts val="2690"/>
              </a:lnSpc>
              <a:spcBef>
                <a:spcPts val="310"/>
              </a:spcBef>
            </a:pPr>
            <a:r>
              <a:rPr sz="2800" spc="-5" dirty="0">
                <a:latin typeface="Carlito"/>
                <a:cs typeface="Carlito"/>
              </a:rPr>
              <a:t>DNS is </a:t>
            </a:r>
            <a:r>
              <a:rPr sz="2800" spc="-10" dirty="0">
                <a:latin typeface="Carlito"/>
                <a:cs typeface="Carlito"/>
              </a:rPr>
              <a:t>basically </a:t>
            </a:r>
            <a:r>
              <a:rPr sz="2800" spc="-5" dirty="0">
                <a:latin typeface="Carlito"/>
                <a:cs typeface="Carlito"/>
              </a:rPr>
              <a:t>a server which </a:t>
            </a:r>
            <a:r>
              <a:rPr sz="2800" spc="-15" dirty="0">
                <a:latin typeface="Carlito"/>
                <a:cs typeface="Carlito"/>
              </a:rPr>
              <a:t>translates </a:t>
            </a:r>
            <a:r>
              <a:rPr sz="2800" spc="-10" dirty="0">
                <a:latin typeface="Carlito"/>
                <a:cs typeface="Carlito"/>
              </a:rPr>
              <a:t>web addresses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dirty="0">
                <a:latin typeface="Carlito"/>
                <a:cs typeface="Carlito"/>
              </a:rPr>
              <a:t>URLs </a:t>
            </a:r>
            <a:r>
              <a:rPr sz="2800" spc="-20" dirty="0">
                <a:latin typeface="Carlito"/>
                <a:cs typeface="Carlito"/>
              </a:rPr>
              <a:t>(ex:  </a:t>
            </a:r>
            <a:r>
              <a:rPr sz="2800" spc="-15" dirty="0">
                <a:latin typeface="Carlito"/>
                <a:cs typeface="Carlito"/>
              </a:rPr>
              <a:t>www.google.com)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5" dirty="0">
                <a:latin typeface="Carlito"/>
                <a:cs typeface="Carlito"/>
              </a:rPr>
              <a:t>their </a:t>
            </a:r>
            <a:r>
              <a:rPr sz="2800" spc="-10" dirty="0">
                <a:latin typeface="Carlito"/>
                <a:cs typeface="Carlito"/>
              </a:rPr>
              <a:t>corresponding </a:t>
            </a:r>
            <a:r>
              <a:rPr sz="2800" spc="-5" dirty="0">
                <a:latin typeface="Carlito"/>
                <a:cs typeface="Carlito"/>
              </a:rPr>
              <a:t>IP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addresses.</a:t>
            </a:r>
            <a:endParaRPr sz="2800">
              <a:latin typeface="Carlito"/>
              <a:cs typeface="Carlito"/>
            </a:endParaRPr>
          </a:p>
          <a:p>
            <a:pPr marL="241300" marR="34671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rlito"/>
                <a:cs typeface="Carlito"/>
              </a:rPr>
              <a:t>We </a:t>
            </a:r>
            <a:r>
              <a:rPr sz="2800" spc="-10" dirty="0">
                <a:latin typeface="Carlito"/>
                <a:cs typeface="Carlito"/>
              </a:rPr>
              <a:t>don’t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remember </a:t>
            </a:r>
            <a:r>
              <a:rPr sz="2800" spc="-5" dirty="0">
                <a:latin typeface="Carlito"/>
                <a:cs typeface="Carlito"/>
              </a:rPr>
              <a:t>all the IP </a:t>
            </a:r>
            <a:r>
              <a:rPr sz="2800" spc="-10" dirty="0">
                <a:latin typeface="Carlito"/>
                <a:cs typeface="Carlito"/>
              </a:rPr>
              <a:t>addresses </a:t>
            </a:r>
            <a:r>
              <a:rPr sz="2800" spc="-5" dirty="0">
                <a:latin typeface="Carlito"/>
                <a:cs typeface="Carlito"/>
              </a:rPr>
              <a:t>of each and </a:t>
            </a:r>
            <a:r>
              <a:rPr sz="2800" spc="-10" dirty="0">
                <a:latin typeface="Carlito"/>
                <a:cs typeface="Carlito"/>
              </a:rPr>
              <a:t>every  </a:t>
            </a:r>
            <a:r>
              <a:rPr sz="2800" spc="-15" dirty="0">
                <a:latin typeface="Carlito"/>
                <a:cs typeface="Carlito"/>
              </a:rPr>
              <a:t>website.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ts val="3025"/>
              </a:lnSpc>
              <a:spcBef>
                <a:spcPts val="35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ct val="80000"/>
              </a:lnSpc>
              <a:spcBef>
                <a:spcPts val="335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command ‘</a:t>
            </a:r>
            <a:r>
              <a:rPr sz="2800" b="1" spc="-10" dirty="0">
                <a:latin typeface="Carlito"/>
                <a:cs typeface="Carlito"/>
              </a:rPr>
              <a:t>nslookup</a:t>
            </a:r>
            <a:r>
              <a:rPr sz="2800" spc="-10" dirty="0">
                <a:latin typeface="Carlito"/>
                <a:cs typeface="Carlito"/>
              </a:rPr>
              <a:t>’ gives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5" dirty="0">
                <a:latin typeface="Carlito"/>
                <a:cs typeface="Carlito"/>
              </a:rPr>
              <a:t>the IP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domain </a:t>
            </a:r>
            <a:r>
              <a:rPr sz="2800" spc="-25" dirty="0">
                <a:latin typeface="Carlito"/>
                <a:cs typeface="Carlito"/>
              </a:rPr>
              <a:t>you 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looking </a:t>
            </a:r>
            <a:r>
              <a:rPr sz="2800" spc="-90" dirty="0">
                <a:latin typeface="Carlito"/>
                <a:cs typeface="Carlito"/>
              </a:rPr>
              <a:t>for. </a:t>
            </a:r>
            <a:r>
              <a:rPr sz="2800" spc="-5" dirty="0">
                <a:latin typeface="Carlito"/>
                <a:cs typeface="Carlito"/>
              </a:rPr>
              <a:t>This also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our DNS</a:t>
            </a:r>
            <a:r>
              <a:rPr sz="2800" spc="390" dirty="0">
                <a:latin typeface="Carlito"/>
                <a:cs typeface="Carlito"/>
              </a:rPr>
              <a:t> </a:t>
            </a:r>
            <a:r>
              <a:rPr sz="2800" spc="-45" dirty="0">
                <a:latin typeface="Carlito"/>
                <a:cs typeface="Carlito"/>
              </a:rPr>
              <a:t>Server.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591180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8052" y="1331975"/>
            <a:ext cx="8866632" cy="4812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9784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246995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ARP:</a:t>
            </a:r>
            <a:endParaRPr sz="2800">
              <a:latin typeface="Carlito"/>
              <a:cs typeface="Carlito"/>
            </a:endParaRPr>
          </a:p>
          <a:p>
            <a:pPr marL="241300">
              <a:lnSpc>
                <a:spcPts val="3025"/>
              </a:lnSpc>
            </a:pPr>
            <a:r>
              <a:rPr sz="2800" spc="-5" dirty="0">
                <a:latin typeface="Carlito"/>
                <a:cs typeface="Carlito"/>
              </a:rPr>
              <a:t>ARP </a:t>
            </a:r>
            <a:r>
              <a:rPr sz="2800" spc="-15" dirty="0">
                <a:latin typeface="Carlito"/>
                <a:cs typeface="Carlito"/>
              </a:rPr>
              <a:t>stands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b="1" spc="-10" dirty="0">
                <a:latin typeface="Carlito"/>
                <a:cs typeface="Carlito"/>
              </a:rPr>
              <a:t>Address Resolution</a:t>
            </a:r>
            <a:r>
              <a:rPr sz="2800" b="1" spc="11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Protocol</a:t>
            </a:r>
            <a:r>
              <a:rPr sz="2800" spc="-10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960119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Carlito"/>
                <a:cs typeface="Carlito"/>
              </a:rPr>
              <a:t>It is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convert </a:t>
            </a:r>
            <a:r>
              <a:rPr sz="2800" spc="-5" dirty="0">
                <a:latin typeface="Carlito"/>
                <a:cs typeface="Carlito"/>
              </a:rPr>
              <a:t>an IP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its </a:t>
            </a:r>
            <a:r>
              <a:rPr sz="2800" spc="-10" dirty="0">
                <a:latin typeface="Carlito"/>
                <a:cs typeface="Carlito"/>
              </a:rPr>
              <a:t>corresponding </a:t>
            </a:r>
            <a:r>
              <a:rPr sz="2800" spc="-20" dirty="0">
                <a:latin typeface="Carlito"/>
                <a:cs typeface="Carlito"/>
              </a:rPr>
              <a:t>physical  </a:t>
            </a:r>
            <a:r>
              <a:rPr sz="2800" spc="-5" dirty="0">
                <a:latin typeface="Carlito"/>
                <a:cs typeface="Carlito"/>
              </a:rPr>
              <a:t>address(i.e., </a:t>
            </a:r>
            <a:r>
              <a:rPr sz="2800" spc="-10" dirty="0">
                <a:latin typeface="Carlito"/>
                <a:cs typeface="Carlito"/>
              </a:rPr>
              <a:t>MAC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Address).</a:t>
            </a:r>
            <a:endParaRPr sz="2800">
              <a:latin typeface="Carlito"/>
              <a:cs typeface="Carlito"/>
            </a:endParaRPr>
          </a:p>
          <a:p>
            <a:pPr marL="241300" marR="28575">
              <a:lnSpc>
                <a:spcPts val="3030"/>
              </a:lnSpc>
            </a:pPr>
            <a:r>
              <a:rPr sz="2800" dirty="0">
                <a:latin typeface="Carlito"/>
                <a:cs typeface="Carlito"/>
              </a:rPr>
              <a:t>ARP </a:t>
            </a:r>
            <a:r>
              <a:rPr sz="2800" spc="-5" dirty="0">
                <a:latin typeface="Carlito"/>
                <a:cs typeface="Carlito"/>
              </a:rPr>
              <a:t>is used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Link </a:t>
            </a:r>
            <a:r>
              <a:rPr sz="2800" spc="-20" dirty="0">
                <a:latin typeface="Carlito"/>
                <a:cs typeface="Carlito"/>
              </a:rPr>
              <a:t>Layer to </a:t>
            </a:r>
            <a:r>
              <a:rPr sz="2800" spc="-5" dirty="0">
                <a:latin typeface="Carlito"/>
                <a:cs typeface="Carlito"/>
              </a:rPr>
              <a:t>identify the </a:t>
            </a:r>
            <a:r>
              <a:rPr sz="2800" spc="-15" dirty="0">
                <a:latin typeface="Carlito"/>
                <a:cs typeface="Carlito"/>
              </a:rPr>
              <a:t>MAC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of the  </a:t>
            </a:r>
            <a:r>
              <a:rPr sz="2800" spc="-15" dirty="0">
                <a:latin typeface="Carlito"/>
                <a:cs typeface="Carlito"/>
              </a:rPr>
              <a:t>Receiver’s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machine.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ts val="319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RARP:</a:t>
            </a:r>
            <a:endParaRPr sz="2800">
              <a:latin typeface="Carlito"/>
              <a:cs typeface="Carlito"/>
            </a:endParaRPr>
          </a:p>
          <a:p>
            <a:pPr marL="241300">
              <a:lnSpc>
                <a:spcPts val="3025"/>
              </a:lnSpc>
            </a:pPr>
            <a:r>
              <a:rPr sz="2800" dirty="0">
                <a:latin typeface="Carlito"/>
                <a:cs typeface="Carlito"/>
              </a:rPr>
              <a:t>RARP </a:t>
            </a:r>
            <a:r>
              <a:rPr sz="2800" spc="-15" dirty="0">
                <a:latin typeface="Carlito"/>
                <a:cs typeface="Carlito"/>
              </a:rPr>
              <a:t>stands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b="1" spc="-20" dirty="0">
                <a:latin typeface="Carlito"/>
                <a:cs typeface="Carlito"/>
              </a:rPr>
              <a:t>Reverse </a:t>
            </a:r>
            <a:r>
              <a:rPr sz="2800" b="1" spc="-10" dirty="0">
                <a:latin typeface="Carlito"/>
                <a:cs typeface="Carlito"/>
              </a:rPr>
              <a:t>Address Resolution</a:t>
            </a:r>
            <a:r>
              <a:rPr sz="2800" b="1" spc="15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Protocol</a:t>
            </a:r>
            <a:r>
              <a:rPr sz="2800" spc="-15" dirty="0"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241300" marR="5080">
              <a:lnSpc>
                <a:spcPts val="3020"/>
              </a:lnSpc>
              <a:spcBef>
                <a:spcPts val="220"/>
              </a:spcBef>
            </a:pPr>
            <a:r>
              <a:rPr sz="2800" spc="-5" dirty="0">
                <a:latin typeface="Carlito"/>
                <a:cs typeface="Carlito"/>
              </a:rPr>
              <a:t>As the </a:t>
            </a:r>
            <a:r>
              <a:rPr sz="2800" spc="-10" dirty="0">
                <a:latin typeface="Carlito"/>
                <a:cs typeface="Carlito"/>
              </a:rPr>
              <a:t>name suggests,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5" dirty="0">
                <a:latin typeface="Carlito"/>
                <a:cs typeface="Carlito"/>
              </a:rPr>
              <a:t>the IP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device given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20" dirty="0">
                <a:latin typeface="Carlito"/>
                <a:cs typeface="Carlito"/>
              </a:rPr>
              <a:t>physical </a:t>
            </a:r>
            <a:r>
              <a:rPr sz="2800" spc="-10" dirty="0">
                <a:latin typeface="Carlito"/>
                <a:cs typeface="Carlito"/>
              </a:rPr>
              <a:t>address </a:t>
            </a:r>
            <a:r>
              <a:rPr sz="2800" spc="-5" dirty="0">
                <a:latin typeface="Carlito"/>
                <a:cs typeface="Carlito"/>
              </a:rPr>
              <a:t>as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input.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860701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9417685" cy="160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The</a:t>
            </a:r>
            <a:r>
              <a:rPr sz="2800" b="1" spc="5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Internet:</a:t>
            </a:r>
            <a:endParaRPr sz="2800">
              <a:latin typeface="Carlito"/>
              <a:cs typeface="Carlito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simplest terms,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Internet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dirty="0">
                <a:latin typeface="Carlito"/>
                <a:cs typeface="Carlito"/>
              </a:rPr>
              <a:t>global </a:t>
            </a:r>
            <a:r>
              <a:rPr sz="2800" spc="-10" dirty="0">
                <a:latin typeface="Carlito"/>
                <a:cs typeface="Carlito"/>
              </a:rPr>
              <a:t>network comprised of  </a:t>
            </a:r>
            <a:r>
              <a:rPr sz="2800" spc="-5" dirty="0">
                <a:latin typeface="Carlito"/>
                <a:cs typeface="Carlito"/>
              </a:rPr>
              <a:t>smaller </a:t>
            </a:r>
            <a:r>
              <a:rPr sz="2800" spc="-15" dirty="0">
                <a:latin typeface="Carlito"/>
                <a:cs typeface="Carlito"/>
              </a:rPr>
              <a:t>networks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are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interconnected</a:t>
            </a:r>
            <a:endParaRPr sz="2800">
              <a:latin typeface="Carlito"/>
              <a:cs typeface="Carlito"/>
            </a:endParaRPr>
          </a:p>
          <a:p>
            <a:pPr marL="241300">
              <a:lnSpc>
                <a:spcPts val="2985"/>
              </a:lnSpc>
            </a:pPr>
            <a:r>
              <a:rPr sz="2800" spc="-10" dirty="0">
                <a:latin typeface="Carlito"/>
                <a:cs typeface="Carlito"/>
              </a:rPr>
              <a:t>using </a:t>
            </a:r>
            <a:r>
              <a:rPr sz="2800" b="1" spc="-20" dirty="0">
                <a:latin typeface="Carlito"/>
                <a:cs typeface="Carlito"/>
              </a:rPr>
              <a:t>standardized </a:t>
            </a:r>
            <a:r>
              <a:rPr sz="2800" spc="-10" dirty="0">
                <a:latin typeface="Carlito"/>
                <a:cs typeface="Carlito"/>
              </a:rPr>
              <a:t>communication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protocols.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0761178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136505" cy="390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 algn="just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The </a:t>
            </a:r>
            <a:r>
              <a:rPr sz="2800" b="1" spc="-25" dirty="0">
                <a:latin typeface="Carlito"/>
                <a:cs typeface="Carlito"/>
              </a:rPr>
              <a:t>World </a:t>
            </a:r>
            <a:r>
              <a:rPr sz="2800" b="1" spc="-10" dirty="0">
                <a:latin typeface="Carlito"/>
                <a:cs typeface="Carlito"/>
              </a:rPr>
              <a:t>Wide</a:t>
            </a:r>
            <a:r>
              <a:rPr sz="2800" b="1" spc="80" dirty="0">
                <a:latin typeface="Carlito"/>
                <a:cs typeface="Carlito"/>
              </a:rPr>
              <a:t> </a:t>
            </a:r>
            <a:r>
              <a:rPr sz="2800" b="1" spc="-35" dirty="0">
                <a:latin typeface="Carlito"/>
                <a:cs typeface="Carlito"/>
              </a:rPr>
              <a:t>Web:</a:t>
            </a:r>
            <a:endParaRPr sz="2800">
              <a:latin typeface="Carlito"/>
              <a:cs typeface="Carlito"/>
            </a:endParaRPr>
          </a:p>
          <a:p>
            <a:pPr marL="241300" algn="just">
              <a:lnSpc>
                <a:spcPts val="3195"/>
              </a:lnSpc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40" dirty="0">
                <a:latin typeface="Carlito"/>
                <a:cs typeface="Carlito"/>
              </a:rPr>
              <a:t>Web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10" dirty="0">
                <a:latin typeface="Carlito"/>
                <a:cs typeface="Carlito"/>
              </a:rPr>
              <a:t>only </a:t>
            </a:r>
            <a:r>
              <a:rPr sz="2800" spc="-30" dirty="0">
                <a:latin typeface="Carlito"/>
                <a:cs typeface="Carlito"/>
              </a:rPr>
              <a:t>way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access </a:t>
            </a:r>
            <a:r>
              <a:rPr sz="2800" spc="-15" dirty="0">
                <a:latin typeface="Carlito"/>
                <a:cs typeface="Carlito"/>
              </a:rPr>
              <a:t>information through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30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Internet.</a:t>
            </a:r>
            <a:endParaRPr sz="2800">
              <a:latin typeface="Carlito"/>
              <a:cs typeface="Carlito"/>
            </a:endParaRPr>
          </a:p>
          <a:p>
            <a:pPr marL="241300" marR="577215" indent="-228600" algn="just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322580" algn="l"/>
              </a:tabLst>
            </a:pPr>
            <a:r>
              <a:rPr dirty="0"/>
              <a:t>	</a:t>
            </a:r>
            <a:r>
              <a:rPr sz="2800" spc="-20" dirty="0">
                <a:latin typeface="Carlito"/>
                <a:cs typeface="Carlito"/>
              </a:rPr>
              <a:t>It’s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Internet servers </a:t>
            </a:r>
            <a:r>
              <a:rPr sz="2800" spc="-10" dirty="0">
                <a:latin typeface="Carlito"/>
                <a:cs typeface="Carlito"/>
              </a:rPr>
              <a:t>that support specially </a:t>
            </a:r>
            <a:r>
              <a:rPr sz="2800" spc="-25" dirty="0">
                <a:latin typeface="Carlito"/>
                <a:cs typeface="Carlito"/>
              </a:rPr>
              <a:t>formatted  </a:t>
            </a:r>
            <a:r>
              <a:rPr sz="2800" spc="-10" dirty="0">
                <a:latin typeface="Carlito"/>
                <a:cs typeface="Carlito"/>
              </a:rPr>
              <a:t>documents.</a:t>
            </a:r>
            <a:endParaRPr sz="2800">
              <a:latin typeface="Carlito"/>
              <a:cs typeface="Carlito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documents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25" dirty="0">
                <a:latin typeface="Carlito"/>
                <a:cs typeface="Carlito"/>
              </a:rPr>
              <a:t>formatted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10" dirty="0">
                <a:latin typeface="Carlito"/>
                <a:cs typeface="Carlito"/>
              </a:rPr>
              <a:t>markup </a:t>
            </a:r>
            <a:r>
              <a:rPr sz="2800" spc="-5" dirty="0">
                <a:latin typeface="Carlito"/>
                <a:cs typeface="Carlito"/>
              </a:rPr>
              <a:t>language </a:t>
            </a:r>
            <a:r>
              <a:rPr sz="2800" spc="-10" dirty="0">
                <a:latin typeface="Carlito"/>
                <a:cs typeface="Carlito"/>
              </a:rPr>
              <a:t>called </a:t>
            </a:r>
            <a:r>
              <a:rPr sz="2800" b="1" spc="-5" dirty="0">
                <a:latin typeface="Carlito"/>
                <a:cs typeface="Carlito"/>
              </a:rPr>
              <a:t>HTML</a:t>
            </a:r>
            <a:r>
              <a:rPr sz="2800" spc="-5" dirty="0">
                <a:latin typeface="Carlito"/>
                <a:cs typeface="Carlito"/>
              </a:rPr>
              <a:t>, </a:t>
            </a:r>
            <a:r>
              <a:rPr sz="2800" spc="-10" dirty="0">
                <a:latin typeface="Carlito"/>
                <a:cs typeface="Carlito"/>
              </a:rPr>
              <a:t>or  </a:t>
            </a:r>
            <a:r>
              <a:rPr sz="2800" spc="-35" dirty="0">
                <a:latin typeface="Carlito"/>
                <a:cs typeface="Carlito"/>
              </a:rPr>
              <a:t>“HyperText </a:t>
            </a:r>
            <a:r>
              <a:rPr sz="2800" spc="-10" dirty="0">
                <a:latin typeface="Carlito"/>
                <a:cs typeface="Carlito"/>
              </a:rPr>
              <a:t>Markup </a:t>
            </a:r>
            <a:r>
              <a:rPr sz="2800" spc="-35" dirty="0">
                <a:latin typeface="Carlito"/>
                <a:cs typeface="Carlito"/>
              </a:rPr>
              <a:t>Language”,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10" dirty="0">
                <a:latin typeface="Carlito"/>
                <a:cs typeface="Carlito"/>
              </a:rPr>
              <a:t>supports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number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features  </a:t>
            </a:r>
            <a:r>
              <a:rPr sz="2800" spc="-5" dirty="0">
                <a:latin typeface="Carlito"/>
                <a:cs typeface="Carlito"/>
              </a:rPr>
              <a:t>including </a:t>
            </a:r>
            <a:r>
              <a:rPr sz="2800" spc="-10" dirty="0">
                <a:latin typeface="Carlito"/>
                <a:cs typeface="Carlito"/>
              </a:rPr>
              <a:t>links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multimedia.</a:t>
            </a:r>
            <a:endParaRPr sz="2800">
              <a:latin typeface="Carlito"/>
              <a:cs typeface="Carlito"/>
            </a:endParaRPr>
          </a:p>
          <a:p>
            <a:pPr marL="241300" marR="956310" indent="-228600" algn="just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These </a:t>
            </a:r>
            <a:r>
              <a:rPr sz="2800" spc="-10" dirty="0">
                <a:latin typeface="Carlito"/>
                <a:cs typeface="Carlito"/>
              </a:rPr>
              <a:t>documents </a:t>
            </a:r>
            <a:r>
              <a:rPr sz="2800" spc="-20" dirty="0">
                <a:latin typeface="Carlito"/>
                <a:cs typeface="Carlito"/>
              </a:rPr>
              <a:t>are interlinked </a:t>
            </a:r>
            <a:r>
              <a:rPr sz="2800" spc="-10" dirty="0">
                <a:latin typeface="Carlito"/>
                <a:cs typeface="Carlito"/>
              </a:rPr>
              <a:t>using </a:t>
            </a:r>
            <a:r>
              <a:rPr sz="2800" spc="-20" dirty="0">
                <a:latin typeface="Carlito"/>
                <a:cs typeface="Carlito"/>
              </a:rPr>
              <a:t>hypertext </a:t>
            </a:r>
            <a:r>
              <a:rPr sz="2800" spc="-15" dirty="0">
                <a:latin typeface="Carlito"/>
                <a:cs typeface="Carlito"/>
              </a:rPr>
              <a:t>links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are  </a:t>
            </a:r>
            <a:r>
              <a:rPr sz="2800" spc="-5" dirty="0">
                <a:latin typeface="Carlito"/>
                <a:cs typeface="Carlito"/>
              </a:rPr>
              <a:t>accessible via the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Internet.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1676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394" y="25653"/>
            <a:ext cx="6750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Gothic Uralic"/>
                <a:cs typeface="Gothic Uralic"/>
              </a:rPr>
              <a:t>Layering of airline</a:t>
            </a:r>
            <a:r>
              <a:rPr b="0" spc="40" dirty="0">
                <a:latin typeface="Gothic Uralic"/>
                <a:cs typeface="Gothic Uralic"/>
              </a:rPr>
              <a:t> </a:t>
            </a:r>
            <a:r>
              <a:rPr b="0" spc="-5" dirty="0">
                <a:latin typeface="Gothic Uralic"/>
                <a:cs typeface="Gothic Uralic"/>
              </a:rPr>
              <a:t>functionality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9281" y="5265905"/>
            <a:ext cx="5964555" cy="132905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25"/>
              </a:spcBef>
            </a:pPr>
            <a:r>
              <a:rPr sz="2400" dirty="0">
                <a:solidFill>
                  <a:srgbClr val="FF0000"/>
                </a:solidFill>
                <a:latin typeface="Gothic Uralic"/>
                <a:cs typeface="Gothic Uralic"/>
              </a:rPr>
              <a:t>Layers: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each layer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implements a</a:t>
            </a:r>
            <a:r>
              <a:rPr sz="2400" spc="-8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service</a:t>
            </a:r>
            <a:endParaRPr sz="2400" dirty="0">
              <a:latin typeface="Gothic Uralic"/>
              <a:cs typeface="Gothic Uralic"/>
            </a:endParaRPr>
          </a:p>
          <a:p>
            <a:pPr marL="495300">
              <a:lnSpc>
                <a:spcPct val="100000"/>
              </a:lnSpc>
              <a:spcBef>
                <a:spcPts val="1015"/>
              </a:spcBef>
            </a:pPr>
            <a:r>
              <a:rPr sz="1600" spc="295" dirty="0">
                <a:solidFill>
                  <a:srgbClr val="A42F0F"/>
                </a:solidFill>
                <a:latin typeface="Arial"/>
                <a:cs typeface="Arial"/>
              </a:rPr>
              <a:t> </a:t>
            </a:r>
            <a:r>
              <a:rPr sz="1600" spc="5" dirty="0">
                <a:solidFill>
                  <a:srgbClr val="404040"/>
                </a:solidFill>
                <a:latin typeface="Gothic Uralic"/>
                <a:cs typeface="Gothic Uralic"/>
              </a:rPr>
              <a:t>via </a:t>
            </a:r>
            <a:r>
              <a:rPr sz="1600" spc="-10" dirty="0">
                <a:solidFill>
                  <a:srgbClr val="404040"/>
                </a:solidFill>
                <a:latin typeface="Gothic Uralic"/>
                <a:cs typeface="Gothic Uralic"/>
              </a:rPr>
              <a:t>its </a:t>
            </a:r>
            <a:r>
              <a:rPr sz="1600" spc="-15" dirty="0">
                <a:solidFill>
                  <a:srgbClr val="404040"/>
                </a:solidFill>
                <a:latin typeface="Gothic Uralic"/>
                <a:cs typeface="Gothic Uralic"/>
              </a:rPr>
              <a:t>own </a:t>
            </a:r>
            <a:r>
              <a:rPr sz="1600" spc="-5" dirty="0">
                <a:solidFill>
                  <a:srgbClr val="404040"/>
                </a:solidFill>
                <a:latin typeface="Gothic Uralic"/>
                <a:cs typeface="Gothic Uralic"/>
              </a:rPr>
              <a:t>internal-layer</a:t>
            </a:r>
            <a:r>
              <a:rPr sz="1600" spc="114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Gothic Uralic"/>
                <a:cs typeface="Gothic Uralic"/>
              </a:rPr>
              <a:t>actions</a:t>
            </a:r>
            <a:endParaRPr sz="1600" dirty="0">
              <a:latin typeface="Gothic Uralic"/>
              <a:cs typeface="Gothic Uralic"/>
            </a:endParaRPr>
          </a:p>
          <a:p>
            <a:pPr marL="93345">
              <a:lnSpc>
                <a:spcPct val="100000"/>
              </a:lnSpc>
              <a:spcBef>
                <a:spcPts val="1000"/>
              </a:spcBef>
            </a:pPr>
            <a:r>
              <a:rPr sz="1350" spc="-135" baseline="43209" dirty="0">
                <a:solidFill>
                  <a:srgbClr val="888888"/>
                </a:solidFill>
                <a:latin typeface="Gothic Uralic"/>
                <a:cs typeface="Gothic Uralic"/>
              </a:rPr>
              <a:t>Introduc</a:t>
            </a:r>
            <a:r>
              <a:rPr sz="1600" spc="-90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1350" spc="-135" baseline="43209" dirty="0">
                <a:solidFill>
                  <a:srgbClr val="888888"/>
                </a:solidFill>
                <a:latin typeface="Gothic Uralic"/>
                <a:cs typeface="Gothic Uralic"/>
              </a:rPr>
              <a:t>tion </a:t>
            </a:r>
            <a:r>
              <a:rPr sz="1600" spc="-5" dirty="0">
                <a:solidFill>
                  <a:srgbClr val="404040"/>
                </a:solidFill>
                <a:latin typeface="Gothic Uralic"/>
                <a:cs typeface="Gothic Uralic"/>
              </a:rPr>
              <a:t>relying on services provided by </a:t>
            </a:r>
            <a:r>
              <a:rPr sz="1600" dirty="0">
                <a:solidFill>
                  <a:srgbClr val="404040"/>
                </a:solidFill>
                <a:latin typeface="Gothic Uralic"/>
                <a:cs typeface="Gothic Uralic"/>
              </a:rPr>
              <a:t>layer</a:t>
            </a:r>
            <a:r>
              <a:rPr sz="1600" spc="-55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othic Uralic"/>
                <a:cs typeface="Gothic Uralic"/>
              </a:rPr>
              <a:t>below</a:t>
            </a:r>
            <a:endParaRPr sz="1600" dirty="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808" y="861821"/>
            <a:ext cx="228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-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24301" y="2525014"/>
            <a:ext cx="1614805" cy="1977389"/>
            <a:chOff x="2924301" y="2525014"/>
            <a:chExt cx="1614805" cy="1977389"/>
          </a:xfrm>
        </p:grpSpPr>
        <p:sp>
          <p:nvSpPr>
            <p:cNvPr id="6" name="object 6"/>
            <p:cNvSpPr/>
            <p:nvPr/>
          </p:nvSpPr>
          <p:spPr>
            <a:xfrm>
              <a:off x="2934461" y="2535174"/>
              <a:ext cx="1594485" cy="1957070"/>
            </a:xfrm>
            <a:custGeom>
              <a:avLst/>
              <a:gdLst/>
              <a:ahLst/>
              <a:cxnLst/>
              <a:rect l="l" t="t" r="r" b="b"/>
              <a:pathLst>
                <a:path w="1594485" h="1957070">
                  <a:moveTo>
                    <a:pt x="1594103" y="0"/>
                  </a:moveTo>
                  <a:lnTo>
                    <a:pt x="0" y="0"/>
                  </a:lnTo>
                  <a:lnTo>
                    <a:pt x="0" y="1956815"/>
                  </a:lnTo>
                  <a:lnTo>
                    <a:pt x="1594103" y="1956815"/>
                  </a:lnTo>
                  <a:lnTo>
                    <a:pt x="1594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34461" y="2535174"/>
              <a:ext cx="1594485" cy="1957070"/>
            </a:xfrm>
            <a:custGeom>
              <a:avLst/>
              <a:gdLst/>
              <a:ahLst/>
              <a:cxnLst/>
              <a:rect l="l" t="t" r="r" b="b"/>
              <a:pathLst>
                <a:path w="1594485" h="1957070">
                  <a:moveTo>
                    <a:pt x="0" y="1956815"/>
                  </a:moveTo>
                  <a:lnTo>
                    <a:pt x="1594103" y="1956815"/>
                  </a:lnTo>
                  <a:lnTo>
                    <a:pt x="1594103" y="0"/>
                  </a:lnTo>
                  <a:lnTo>
                    <a:pt x="0" y="0"/>
                  </a:lnTo>
                  <a:lnTo>
                    <a:pt x="0" y="1956815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39795" y="2667000"/>
            <a:ext cx="158877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480">
              <a:lnSpc>
                <a:spcPts val="1380"/>
              </a:lnSpc>
            </a:pPr>
            <a:r>
              <a:rPr sz="1400" dirty="0">
                <a:latin typeface="Arial"/>
                <a:cs typeface="Arial"/>
              </a:rPr>
              <a:t>ticket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(purchase)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9795" y="2957322"/>
            <a:ext cx="15887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baggage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(check)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9795" y="3259835"/>
            <a:ext cx="1588770" cy="1905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344805">
              <a:lnSpc>
                <a:spcPts val="1090"/>
              </a:lnSpc>
              <a:spcBef>
                <a:spcPts val="409"/>
              </a:spcBef>
            </a:pPr>
            <a:r>
              <a:rPr sz="1400" dirty="0">
                <a:latin typeface="Arial"/>
                <a:cs typeface="Arial"/>
              </a:rPr>
              <a:t>gates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(load)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9795" y="3640327"/>
            <a:ext cx="1588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runway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(takeoff)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9795" y="3965447"/>
            <a:ext cx="1588770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latin typeface="Arial"/>
                <a:cs typeface="Arial"/>
              </a:rPr>
              <a:t>airplane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routing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51394" y="2114549"/>
            <a:ext cx="3971925" cy="2391410"/>
            <a:chOff x="2881629" y="2107692"/>
            <a:chExt cx="3971925" cy="2391410"/>
          </a:xfrm>
        </p:grpSpPr>
        <p:sp>
          <p:nvSpPr>
            <p:cNvPr id="14" name="object 14"/>
            <p:cNvSpPr/>
            <p:nvPr/>
          </p:nvSpPr>
          <p:spPr>
            <a:xfrm>
              <a:off x="2891789" y="2945130"/>
              <a:ext cx="1663064" cy="951230"/>
            </a:xfrm>
            <a:custGeom>
              <a:avLst/>
              <a:gdLst/>
              <a:ahLst/>
              <a:cxnLst/>
              <a:rect l="l" t="t" r="r" b="b"/>
              <a:pathLst>
                <a:path w="1663064" h="951229">
                  <a:moveTo>
                    <a:pt x="53340" y="0"/>
                  </a:moveTo>
                  <a:lnTo>
                    <a:pt x="1636776" y="1524"/>
                  </a:lnTo>
                </a:path>
                <a:path w="1663064" h="951229">
                  <a:moveTo>
                    <a:pt x="45720" y="303275"/>
                  </a:moveTo>
                  <a:lnTo>
                    <a:pt x="1629156" y="304800"/>
                  </a:lnTo>
                </a:path>
                <a:path w="1663064" h="951229">
                  <a:moveTo>
                    <a:pt x="80772" y="658368"/>
                  </a:moveTo>
                  <a:lnTo>
                    <a:pt x="1662684" y="659892"/>
                  </a:lnTo>
                </a:path>
                <a:path w="1663064" h="951229">
                  <a:moveTo>
                    <a:pt x="0" y="949452"/>
                  </a:moveTo>
                  <a:lnTo>
                    <a:pt x="1581912" y="950976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56403" y="4157472"/>
              <a:ext cx="1350645" cy="337185"/>
            </a:xfrm>
            <a:custGeom>
              <a:avLst/>
              <a:gdLst/>
              <a:ahLst/>
              <a:cxnLst/>
              <a:rect l="l" t="t" r="r" b="b"/>
              <a:pathLst>
                <a:path w="1350645" h="337185">
                  <a:moveTo>
                    <a:pt x="1350264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350264" y="336803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6403" y="4157472"/>
              <a:ext cx="1350645" cy="337185"/>
            </a:xfrm>
            <a:custGeom>
              <a:avLst/>
              <a:gdLst/>
              <a:ahLst/>
              <a:cxnLst/>
              <a:rect l="l" t="t" r="r" b="b"/>
              <a:pathLst>
                <a:path w="1350645" h="337185">
                  <a:moveTo>
                    <a:pt x="0" y="336803"/>
                  </a:moveTo>
                  <a:lnTo>
                    <a:pt x="1350264" y="336803"/>
                  </a:lnTo>
                  <a:lnTo>
                    <a:pt x="1350264" y="0"/>
                  </a:lnTo>
                  <a:lnTo>
                    <a:pt x="0" y="0"/>
                  </a:lnTo>
                  <a:lnTo>
                    <a:pt x="0" y="33680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61489" y="2107692"/>
              <a:ext cx="1491937" cy="5368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56609" y="4665675"/>
            <a:ext cx="678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departure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airport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18321" y="4676902"/>
            <a:ext cx="45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20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al  ai</a:t>
            </a:r>
            <a:r>
              <a:rPr sz="1200" spc="-1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po</a:t>
            </a:r>
            <a:r>
              <a:rPr sz="1200" dirty="0">
                <a:latin typeface="Arial"/>
                <a:cs typeface="Arial"/>
              </a:rPr>
              <a:t>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65826" y="4671441"/>
            <a:ext cx="1496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intermediate air-traffic  </a:t>
            </a:r>
            <a:r>
              <a:rPr sz="1200" dirty="0">
                <a:latin typeface="Arial"/>
                <a:cs typeface="Arial"/>
              </a:rPr>
              <a:t>control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centers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30823" y="1938527"/>
            <a:ext cx="440690" cy="1905"/>
          </a:xfrm>
          <a:custGeom>
            <a:avLst/>
            <a:gdLst/>
            <a:ahLst/>
            <a:cxnLst/>
            <a:rect l="l" t="t" r="r" b="b"/>
            <a:pathLst>
              <a:path w="440689" h="1905">
                <a:moveTo>
                  <a:pt x="0" y="0"/>
                </a:moveTo>
                <a:lnTo>
                  <a:pt x="440436" y="15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56403" y="4219955"/>
            <a:ext cx="135064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ts val="1360"/>
              </a:lnSpc>
            </a:pPr>
            <a:r>
              <a:rPr sz="1400" dirty="0">
                <a:latin typeface="Arial"/>
                <a:cs typeface="Arial"/>
              </a:rPr>
              <a:t>airplane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routing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72593" y="4152709"/>
            <a:ext cx="1358265" cy="346710"/>
            <a:chOff x="6272593" y="4152709"/>
            <a:chExt cx="1358265" cy="346710"/>
          </a:xfrm>
        </p:grpSpPr>
        <p:sp>
          <p:nvSpPr>
            <p:cNvPr id="24" name="object 24"/>
            <p:cNvSpPr/>
            <p:nvPr/>
          </p:nvSpPr>
          <p:spPr>
            <a:xfrm>
              <a:off x="6277355" y="4157471"/>
              <a:ext cx="1348740" cy="337185"/>
            </a:xfrm>
            <a:custGeom>
              <a:avLst/>
              <a:gdLst/>
              <a:ahLst/>
              <a:cxnLst/>
              <a:rect l="l" t="t" r="r" b="b"/>
              <a:pathLst>
                <a:path w="1348740" h="337185">
                  <a:moveTo>
                    <a:pt x="1348740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348740" y="336803"/>
                  </a:lnTo>
                  <a:lnTo>
                    <a:pt x="1348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77355" y="4157471"/>
              <a:ext cx="1348740" cy="337185"/>
            </a:xfrm>
            <a:custGeom>
              <a:avLst/>
              <a:gdLst/>
              <a:ahLst/>
              <a:cxnLst/>
              <a:rect l="l" t="t" r="r" b="b"/>
              <a:pathLst>
                <a:path w="1348740" h="337185">
                  <a:moveTo>
                    <a:pt x="0" y="336803"/>
                  </a:moveTo>
                  <a:lnTo>
                    <a:pt x="1348740" y="336803"/>
                  </a:lnTo>
                  <a:lnTo>
                    <a:pt x="1348740" y="0"/>
                  </a:lnTo>
                  <a:lnTo>
                    <a:pt x="0" y="0"/>
                  </a:lnTo>
                  <a:lnTo>
                    <a:pt x="0" y="33680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277355" y="4219955"/>
            <a:ext cx="1348740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360"/>
              </a:lnSpc>
            </a:pPr>
            <a:r>
              <a:rPr sz="1400" dirty="0">
                <a:latin typeface="Arial"/>
                <a:cs typeface="Arial"/>
              </a:rPr>
              <a:t>airplane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routing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855966" y="2538729"/>
            <a:ext cx="1612900" cy="1977389"/>
            <a:chOff x="7855966" y="2538729"/>
            <a:chExt cx="1612900" cy="1977389"/>
          </a:xfrm>
        </p:grpSpPr>
        <p:sp>
          <p:nvSpPr>
            <p:cNvPr id="28" name="object 28"/>
            <p:cNvSpPr/>
            <p:nvPr/>
          </p:nvSpPr>
          <p:spPr>
            <a:xfrm>
              <a:off x="7866126" y="2548889"/>
              <a:ext cx="1592580" cy="1957070"/>
            </a:xfrm>
            <a:custGeom>
              <a:avLst/>
              <a:gdLst/>
              <a:ahLst/>
              <a:cxnLst/>
              <a:rect l="l" t="t" r="r" b="b"/>
              <a:pathLst>
                <a:path w="1592579" h="1957070">
                  <a:moveTo>
                    <a:pt x="1592579" y="0"/>
                  </a:moveTo>
                  <a:lnTo>
                    <a:pt x="0" y="0"/>
                  </a:lnTo>
                  <a:lnTo>
                    <a:pt x="0" y="1956816"/>
                  </a:lnTo>
                  <a:lnTo>
                    <a:pt x="1592579" y="1956816"/>
                  </a:lnTo>
                  <a:lnTo>
                    <a:pt x="1592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66126" y="2548889"/>
              <a:ext cx="1592580" cy="1957070"/>
            </a:xfrm>
            <a:custGeom>
              <a:avLst/>
              <a:gdLst/>
              <a:ahLst/>
              <a:cxnLst/>
              <a:rect l="l" t="t" r="r" b="b"/>
              <a:pathLst>
                <a:path w="1592579" h="1957070">
                  <a:moveTo>
                    <a:pt x="0" y="1956816"/>
                  </a:moveTo>
                  <a:lnTo>
                    <a:pt x="1592579" y="1956816"/>
                  </a:lnTo>
                  <a:lnTo>
                    <a:pt x="1592579" y="0"/>
                  </a:lnTo>
                  <a:lnTo>
                    <a:pt x="0" y="0"/>
                  </a:lnTo>
                  <a:lnTo>
                    <a:pt x="0" y="195681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866126" y="2667000"/>
            <a:ext cx="159258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ts val="1395"/>
              </a:lnSpc>
            </a:pPr>
            <a:r>
              <a:rPr sz="1400" dirty="0">
                <a:latin typeface="Arial"/>
                <a:cs typeface="Arial"/>
              </a:rPr>
              <a:t>ticket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(complain)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66126" y="2959100"/>
            <a:ext cx="15925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baggage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(claim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66126" y="3259835"/>
            <a:ext cx="1592580" cy="1905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3975" rIns="0" bIns="0" rtlCol="0">
            <a:spAutoFit/>
          </a:bodyPr>
          <a:lstStyle/>
          <a:p>
            <a:pPr marL="207645">
              <a:lnSpc>
                <a:spcPts val="1075"/>
              </a:lnSpc>
              <a:spcBef>
                <a:spcPts val="425"/>
              </a:spcBef>
            </a:pPr>
            <a:r>
              <a:rPr sz="1400" dirty="0">
                <a:latin typeface="Arial"/>
                <a:cs typeface="Arial"/>
              </a:rPr>
              <a:t>gates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(unload)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66126" y="3641547"/>
            <a:ext cx="15925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runway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(land)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66126" y="3965447"/>
            <a:ext cx="1592580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245"/>
              </a:spcBef>
            </a:pPr>
            <a:r>
              <a:rPr sz="1400" dirty="0">
                <a:latin typeface="Arial"/>
                <a:cs typeface="Arial"/>
              </a:rPr>
              <a:t>airplane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routing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528564" y="2638483"/>
            <a:ext cx="3337561" cy="1763395"/>
            <a:chOff x="2874264" y="2667000"/>
            <a:chExt cx="8267700" cy="1763395"/>
          </a:xfrm>
        </p:grpSpPr>
        <p:sp>
          <p:nvSpPr>
            <p:cNvPr id="36" name="object 36"/>
            <p:cNvSpPr/>
            <p:nvPr/>
          </p:nvSpPr>
          <p:spPr>
            <a:xfrm>
              <a:off x="7821929" y="2957322"/>
              <a:ext cx="1649095" cy="951230"/>
            </a:xfrm>
            <a:custGeom>
              <a:avLst/>
              <a:gdLst/>
              <a:ahLst/>
              <a:cxnLst/>
              <a:rect l="l" t="t" r="r" b="b"/>
              <a:pathLst>
                <a:path w="1649095" h="951229">
                  <a:moveTo>
                    <a:pt x="54864" y="0"/>
                  </a:moveTo>
                  <a:lnTo>
                    <a:pt x="1636776" y="1524"/>
                  </a:lnTo>
                </a:path>
                <a:path w="1649095" h="951229">
                  <a:moveTo>
                    <a:pt x="21336" y="263651"/>
                  </a:moveTo>
                  <a:lnTo>
                    <a:pt x="1603248" y="265175"/>
                  </a:lnTo>
                </a:path>
                <a:path w="1649095" h="951229">
                  <a:moveTo>
                    <a:pt x="0" y="618743"/>
                  </a:moveTo>
                  <a:lnTo>
                    <a:pt x="1583436" y="620267"/>
                  </a:lnTo>
                </a:path>
                <a:path w="1649095" h="951229">
                  <a:moveTo>
                    <a:pt x="67055" y="949451"/>
                  </a:moveTo>
                  <a:lnTo>
                    <a:pt x="1648968" y="950976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39796" y="4219955"/>
              <a:ext cx="8202168" cy="2103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74264" y="3742944"/>
              <a:ext cx="8202168" cy="222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39796" y="3450336"/>
              <a:ext cx="8202168" cy="210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39796" y="3052572"/>
              <a:ext cx="8191500" cy="222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39796" y="2667000"/>
              <a:ext cx="8193024" cy="222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458706" y="2667000"/>
            <a:ext cx="167830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085">
              <a:lnSpc>
                <a:spcPts val="1355"/>
              </a:lnSpc>
            </a:pPr>
            <a:r>
              <a:rPr sz="1200" dirty="0">
                <a:latin typeface="Arial"/>
                <a:cs typeface="Arial"/>
              </a:rPr>
              <a:t>ticket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458706" y="3052572"/>
            <a:ext cx="167830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>
              <a:lnSpc>
                <a:spcPts val="1355"/>
              </a:lnSpc>
            </a:pPr>
            <a:r>
              <a:rPr sz="1200" spc="-5" dirty="0">
                <a:latin typeface="Arial"/>
                <a:cs typeface="Arial"/>
              </a:rPr>
              <a:t>baggage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58706" y="3450335"/>
            <a:ext cx="167830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005">
              <a:lnSpc>
                <a:spcPts val="1245"/>
              </a:lnSpc>
            </a:pPr>
            <a:r>
              <a:rPr sz="1200" spc="-5" dirty="0">
                <a:latin typeface="Arial"/>
                <a:cs typeface="Arial"/>
              </a:rPr>
              <a:t>gate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58706" y="3742944"/>
            <a:ext cx="1617980" cy="22288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530860">
              <a:lnSpc>
                <a:spcPts val="1235"/>
              </a:lnSpc>
              <a:spcBef>
                <a:spcPts val="515"/>
              </a:spcBef>
            </a:pPr>
            <a:r>
              <a:rPr sz="1200" spc="-5" dirty="0">
                <a:latin typeface="Arial"/>
                <a:cs typeface="Arial"/>
              </a:rPr>
              <a:t>takeoff/landing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58706" y="4219955"/>
            <a:ext cx="1678305" cy="21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035">
              <a:lnSpc>
                <a:spcPts val="1320"/>
              </a:lnSpc>
            </a:pPr>
            <a:r>
              <a:rPr sz="1200" spc="-5" dirty="0">
                <a:latin typeface="Arial"/>
                <a:cs typeface="Arial"/>
              </a:rPr>
              <a:t>airplane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routing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12672"/>
            <a:ext cx="10338435" cy="4640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rlito"/>
                <a:cs typeface="Carlito"/>
              </a:rPr>
              <a:t>URI:</a:t>
            </a:r>
            <a:endParaRPr sz="2600">
              <a:latin typeface="Carlito"/>
              <a:cs typeface="Carlito"/>
            </a:endParaRPr>
          </a:p>
          <a:p>
            <a:pPr marL="241300" marR="5080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Carlito"/>
                <a:cs typeface="Carlito"/>
              </a:rPr>
              <a:t>URI </a:t>
            </a:r>
            <a:r>
              <a:rPr sz="2600" spc="-10" dirty="0">
                <a:latin typeface="Carlito"/>
                <a:cs typeface="Carlito"/>
              </a:rPr>
              <a:t>stands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b="1" spc="-5" dirty="0">
                <a:latin typeface="Carlito"/>
                <a:cs typeface="Carlito"/>
              </a:rPr>
              <a:t>‘Uniform </a:t>
            </a:r>
            <a:r>
              <a:rPr sz="2600" b="1" spc="-15" dirty="0">
                <a:latin typeface="Carlito"/>
                <a:cs typeface="Carlito"/>
              </a:rPr>
              <a:t>Resource </a:t>
            </a:r>
            <a:r>
              <a:rPr sz="2600" b="1" dirty="0">
                <a:latin typeface="Carlito"/>
                <a:cs typeface="Carlito"/>
              </a:rPr>
              <a:t>Identifier’ </a:t>
            </a:r>
            <a:r>
              <a:rPr sz="2600" dirty="0">
                <a:latin typeface="Carlito"/>
                <a:cs typeface="Carlito"/>
              </a:rPr>
              <a:t>. A </a:t>
            </a:r>
            <a:r>
              <a:rPr sz="2600" spc="-5" dirty="0">
                <a:latin typeface="Carlito"/>
                <a:cs typeface="Carlito"/>
              </a:rPr>
              <a:t>URI </a:t>
            </a:r>
            <a:r>
              <a:rPr sz="2600" spc="-10" dirty="0">
                <a:latin typeface="Carlito"/>
                <a:cs typeface="Carlito"/>
              </a:rPr>
              <a:t>can </a:t>
            </a:r>
            <a:r>
              <a:rPr sz="2600" spc="-5" dirty="0">
                <a:latin typeface="Carlito"/>
                <a:cs typeface="Carlito"/>
              </a:rPr>
              <a:t>be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name, </a:t>
            </a:r>
            <a:r>
              <a:rPr sz="2600" spc="-40" dirty="0">
                <a:latin typeface="Carlito"/>
                <a:cs typeface="Carlito"/>
              </a:rPr>
              <a:t>locator,  </a:t>
            </a:r>
            <a:r>
              <a:rPr sz="2600" dirty="0">
                <a:latin typeface="Carlito"/>
                <a:cs typeface="Carlito"/>
              </a:rPr>
              <a:t>or </a:t>
            </a:r>
            <a:r>
              <a:rPr sz="2600" spc="-5" dirty="0">
                <a:latin typeface="Carlito"/>
                <a:cs typeface="Carlito"/>
              </a:rPr>
              <a:t>both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5" dirty="0">
                <a:latin typeface="Carlito"/>
                <a:cs typeface="Carlito"/>
              </a:rPr>
              <a:t>online </a:t>
            </a:r>
            <a:r>
              <a:rPr sz="2600" spc="-10" dirty="0">
                <a:latin typeface="Carlito"/>
                <a:cs typeface="Carlito"/>
              </a:rPr>
              <a:t>resource </a:t>
            </a:r>
            <a:r>
              <a:rPr sz="2600" spc="-5" dirty="0">
                <a:latin typeface="Carlito"/>
                <a:cs typeface="Carlito"/>
              </a:rPr>
              <a:t>whereas </a:t>
            </a:r>
            <a:r>
              <a:rPr sz="2600" dirty="0">
                <a:latin typeface="Carlito"/>
                <a:cs typeface="Carlito"/>
              </a:rPr>
              <a:t>a URL is </a:t>
            </a:r>
            <a:r>
              <a:rPr sz="2600" spc="-10" dirty="0">
                <a:latin typeface="Carlito"/>
                <a:cs typeface="Carlito"/>
              </a:rPr>
              <a:t>just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5" dirty="0">
                <a:latin typeface="Carlito"/>
                <a:cs typeface="Carlito"/>
              </a:rPr>
              <a:t> </a:t>
            </a:r>
            <a:r>
              <a:rPr sz="2600" spc="-55" dirty="0">
                <a:latin typeface="Carlito"/>
                <a:cs typeface="Carlito"/>
              </a:rPr>
              <a:t>locator.</a:t>
            </a:r>
            <a:endParaRPr sz="2600">
              <a:latin typeface="Carlito"/>
              <a:cs typeface="Carlito"/>
            </a:endParaRPr>
          </a:p>
          <a:p>
            <a:pPr marL="241300" marR="70739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15595" algn="l"/>
                <a:tab pos="316865" algn="l"/>
                <a:tab pos="3923665" algn="l"/>
              </a:tabLst>
            </a:pPr>
            <a:r>
              <a:rPr dirty="0"/>
              <a:t>	</a:t>
            </a:r>
            <a:r>
              <a:rPr sz="2600" dirty="0">
                <a:latin typeface="Carlito"/>
                <a:cs typeface="Carlito"/>
              </a:rPr>
              <a:t>URLs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subset</a:t>
            </a:r>
            <a:r>
              <a:rPr sz="2600" spc="-1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of</a:t>
            </a:r>
            <a:r>
              <a:rPr sz="2600" spc="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URIs.	</a:t>
            </a:r>
            <a:r>
              <a:rPr sz="2600" dirty="0">
                <a:latin typeface="Carlito"/>
                <a:cs typeface="Carlito"/>
              </a:rPr>
              <a:t>A URL is </a:t>
            </a:r>
            <a:r>
              <a:rPr sz="2600" spc="-5" dirty="0">
                <a:latin typeface="Carlito"/>
                <a:cs typeface="Carlito"/>
              </a:rPr>
              <a:t>human-readable </a:t>
            </a:r>
            <a:r>
              <a:rPr sz="2600" spc="-15" dirty="0">
                <a:latin typeface="Carlito"/>
                <a:cs typeface="Carlito"/>
              </a:rPr>
              <a:t>text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0" dirty="0">
                <a:latin typeface="Carlito"/>
                <a:cs typeface="Carlito"/>
              </a:rPr>
              <a:t>was  </a:t>
            </a:r>
            <a:r>
              <a:rPr sz="2600" dirty="0">
                <a:latin typeface="Carlito"/>
                <a:cs typeface="Carlito"/>
              </a:rPr>
              <a:t>designed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replace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numbers </a:t>
            </a:r>
            <a:r>
              <a:rPr sz="2600" dirty="0">
                <a:latin typeface="Carlito"/>
                <a:cs typeface="Carlito"/>
              </a:rPr>
              <a:t>(IP </a:t>
            </a:r>
            <a:r>
              <a:rPr sz="2600" spc="-5" dirty="0">
                <a:latin typeface="Carlito"/>
                <a:cs typeface="Carlito"/>
              </a:rPr>
              <a:t>addresses) that </a:t>
            </a:r>
            <a:r>
              <a:rPr sz="2600" spc="-10" dirty="0">
                <a:latin typeface="Carlito"/>
                <a:cs typeface="Carlito"/>
              </a:rPr>
              <a:t>computers </a:t>
            </a:r>
            <a:r>
              <a:rPr sz="2600" spc="-5" dirty="0">
                <a:latin typeface="Carlito"/>
                <a:cs typeface="Carlito"/>
              </a:rPr>
              <a:t>use </a:t>
            </a:r>
            <a:r>
              <a:rPr sz="2600" spc="-10" dirty="0">
                <a:latin typeface="Carlito"/>
                <a:cs typeface="Carlito"/>
              </a:rPr>
              <a:t>to  communicate </a:t>
            </a:r>
            <a:r>
              <a:rPr sz="2600" dirty="0">
                <a:latin typeface="Carlito"/>
                <a:cs typeface="Carlito"/>
              </a:rPr>
              <a:t>with</a:t>
            </a:r>
            <a:r>
              <a:rPr sz="2600" spc="-1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servers.</a:t>
            </a:r>
            <a:endParaRPr sz="2600">
              <a:latin typeface="Carlito"/>
              <a:cs typeface="Carlito"/>
            </a:endParaRPr>
          </a:p>
          <a:p>
            <a:pPr marL="241300" marR="334010" indent="-228600">
              <a:lnSpc>
                <a:spcPct val="70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URL </a:t>
            </a:r>
            <a:r>
              <a:rPr sz="2600" spc="-10" dirty="0">
                <a:latin typeface="Carlito"/>
                <a:cs typeface="Carlito"/>
              </a:rPr>
              <a:t>consists </a:t>
            </a:r>
            <a:r>
              <a:rPr sz="2600" dirty="0">
                <a:latin typeface="Carlito"/>
                <a:cs typeface="Carlito"/>
              </a:rPr>
              <a:t>of a </a:t>
            </a:r>
            <a:r>
              <a:rPr sz="2600" spc="-10" dirty="0">
                <a:latin typeface="Carlito"/>
                <a:cs typeface="Carlito"/>
              </a:rPr>
              <a:t>protocol, </a:t>
            </a:r>
            <a:r>
              <a:rPr sz="2600" spc="-5" dirty="0">
                <a:latin typeface="Carlito"/>
                <a:cs typeface="Carlito"/>
              </a:rPr>
              <a:t>domain name,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path </a:t>
            </a:r>
            <a:r>
              <a:rPr sz="2600" spc="-5" dirty="0">
                <a:latin typeface="Carlito"/>
                <a:cs typeface="Carlito"/>
              </a:rPr>
              <a:t>(which </a:t>
            </a:r>
            <a:r>
              <a:rPr sz="2600" dirty="0">
                <a:latin typeface="Carlito"/>
                <a:cs typeface="Carlito"/>
              </a:rPr>
              <a:t>includes the  specific </a:t>
            </a:r>
            <a:r>
              <a:rPr sz="2600" spc="-15" dirty="0">
                <a:latin typeface="Carlito"/>
                <a:cs typeface="Carlito"/>
              </a:rPr>
              <a:t>subfolder </a:t>
            </a:r>
            <a:r>
              <a:rPr sz="2600" spc="-5" dirty="0">
                <a:latin typeface="Carlito"/>
                <a:cs typeface="Carlito"/>
              </a:rPr>
              <a:t>structure where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0" dirty="0">
                <a:latin typeface="Carlito"/>
                <a:cs typeface="Carlito"/>
              </a:rPr>
              <a:t>page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10" dirty="0">
                <a:latin typeface="Carlito"/>
                <a:cs typeface="Carlito"/>
              </a:rPr>
              <a:t>located)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35" dirty="0">
                <a:latin typeface="Carlito"/>
                <a:cs typeface="Carlito"/>
              </a:rPr>
              <a:t>like-</a:t>
            </a:r>
            <a:endParaRPr sz="2600">
              <a:latin typeface="Carlito"/>
              <a:cs typeface="Carlito"/>
            </a:endParaRPr>
          </a:p>
          <a:p>
            <a:pPr marL="763905" indent="-75184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763905" algn="l"/>
                <a:tab pos="764540" algn="l"/>
              </a:tabLst>
            </a:pPr>
            <a:r>
              <a:rPr sz="2600" i="1" spc="-10" dirty="0">
                <a:latin typeface="Carlito"/>
                <a:cs typeface="Carlito"/>
              </a:rPr>
              <a:t>protocol://WebSiteName.topLevelDomain/path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Protocol </a:t>
            </a:r>
            <a:r>
              <a:rPr sz="2600" dirty="0">
                <a:latin typeface="Carlito"/>
                <a:cs typeface="Carlito"/>
              </a:rPr>
              <a:t>– </a:t>
            </a:r>
            <a:r>
              <a:rPr sz="2600" spc="-10" dirty="0">
                <a:latin typeface="Carlito"/>
                <a:cs typeface="Carlito"/>
              </a:rPr>
              <a:t>Http </a:t>
            </a:r>
            <a:r>
              <a:rPr sz="2600" dirty="0">
                <a:latin typeface="Carlito"/>
                <a:cs typeface="Carlito"/>
              </a:rPr>
              <a:t>or</a:t>
            </a:r>
            <a:r>
              <a:rPr sz="2600" spc="-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Https.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  <a:tab pos="2546985" algn="l"/>
              </a:tabLst>
            </a:pPr>
            <a:r>
              <a:rPr sz="2600" spc="-10" dirty="0">
                <a:latin typeface="Carlito"/>
                <a:cs typeface="Carlito"/>
              </a:rPr>
              <a:t>WebSiteName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–	</a:t>
            </a:r>
            <a:r>
              <a:rPr sz="2600" spc="-5" dirty="0">
                <a:latin typeface="Carlito"/>
                <a:cs typeface="Carlito"/>
              </a:rPr>
              <a:t>google</a:t>
            </a:r>
            <a:r>
              <a:rPr sz="2600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etc.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topLevelDomain- </a:t>
            </a:r>
            <a:r>
              <a:rPr sz="2600" spc="-5" dirty="0">
                <a:latin typeface="Carlito"/>
                <a:cs typeface="Carlito"/>
              </a:rPr>
              <a:t>.com, </a:t>
            </a:r>
            <a:r>
              <a:rPr sz="2600" dirty="0">
                <a:latin typeface="Carlito"/>
                <a:cs typeface="Carlito"/>
              </a:rPr>
              <a:t>.edu, </a:t>
            </a:r>
            <a:r>
              <a:rPr sz="2600" spc="-5" dirty="0">
                <a:latin typeface="Carlito"/>
                <a:cs typeface="Carlito"/>
              </a:rPr>
              <a:t>.in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etc.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path- specific </a:t>
            </a:r>
            <a:r>
              <a:rPr sz="2600" spc="-20" dirty="0">
                <a:latin typeface="Carlito"/>
                <a:cs typeface="Carlito"/>
              </a:rPr>
              <a:t>folders </a:t>
            </a:r>
            <a:r>
              <a:rPr sz="2600" spc="-10" dirty="0">
                <a:latin typeface="Carlito"/>
                <a:cs typeface="Carlito"/>
              </a:rPr>
              <a:t>and/or </a:t>
            </a:r>
            <a:r>
              <a:rPr sz="2600" spc="-20" dirty="0">
                <a:latin typeface="Carlito"/>
                <a:cs typeface="Carlito"/>
              </a:rPr>
              <a:t>subfolders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given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website.</a:t>
            </a:r>
            <a:endParaRPr sz="2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3377109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31011"/>
            <a:ext cx="10275570" cy="4930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02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Who </a:t>
            </a:r>
            <a:r>
              <a:rPr sz="2800" b="1" spc="-15" dirty="0">
                <a:latin typeface="Carlito"/>
                <a:cs typeface="Carlito"/>
              </a:rPr>
              <a:t>governs </a:t>
            </a:r>
            <a:r>
              <a:rPr sz="2800" b="1" spc="-5" dirty="0">
                <a:latin typeface="Carlito"/>
                <a:cs typeface="Carlito"/>
              </a:rPr>
              <a:t>the</a:t>
            </a:r>
            <a:r>
              <a:rPr sz="2800" b="1" spc="7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Internet?</a:t>
            </a:r>
            <a:endParaRPr sz="2800">
              <a:latin typeface="Carlito"/>
              <a:cs typeface="Carlito"/>
            </a:endParaRPr>
          </a:p>
          <a:p>
            <a:pPr marL="241300" marR="292735">
              <a:lnSpc>
                <a:spcPts val="2690"/>
              </a:lnSpc>
              <a:spcBef>
                <a:spcPts val="310"/>
              </a:spcBef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Internet </a:t>
            </a:r>
            <a:r>
              <a:rPr sz="2800" spc="-5" dirty="0">
                <a:latin typeface="Carlito"/>
                <a:cs typeface="Carlito"/>
              </a:rPr>
              <a:t>is not </a:t>
            </a:r>
            <a:r>
              <a:rPr sz="2800" spc="-10" dirty="0">
                <a:latin typeface="Carlito"/>
                <a:cs typeface="Carlito"/>
              </a:rPr>
              <a:t>governed </a:t>
            </a:r>
            <a:r>
              <a:rPr sz="2800" spc="-5" dirty="0">
                <a:latin typeface="Carlito"/>
                <a:cs typeface="Carlito"/>
              </a:rPr>
              <a:t>and has no </a:t>
            </a:r>
            <a:r>
              <a:rPr sz="2800" spc="-10" dirty="0">
                <a:latin typeface="Carlito"/>
                <a:cs typeface="Carlito"/>
              </a:rPr>
              <a:t>single </a:t>
            </a:r>
            <a:r>
              <a:rPr sz="2800" spc="-5" dirty="0">
                <a:latin typeface="Carlito"/>
                <a:cs typeface="Carlito"/>
              </a:rPr>
              <a:t>authority </a:t>
            </a:r>
            <a:r>
              <a:rPr sz="2800" spc="-10" dirty="0">
                <a:latin typeface="Carlito"/>
                <a:cs typeface="Carlito"/>
              </a:rPr>
              <a:t>figure. The  </a:t>
            </a:r>
            <a:r>
              <a:rPr sz="2800" spc="-15" dirty="0">
                <a:latin typeface="Carlito"/>
                <a:cs typeface="Carlito"/>
              </a:rPr>
              <a:t>ultimate </a:t>
            </a:r>
            <a:r>
              <a:rPr sz="2800" spc="-5" dirty="0">
                <a:latin typeface="Carlito"/>
                <a:cs typeface="Carlito"/>
              </a:rPr>
              <a:t>authority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where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Internet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going </a:t>
            </a:r>
            <a:r>
              <a:rPr sz="2800" spc="-20" dirty="0">
                <a:latin typeface="Carlito"/>
                <a:cs typeface="Carlito"/>
              </a:rPr>
              <a:t>rests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b="1" spc="-5" dirty="0">
                <a:latin typeface="Carlito"/>
                <a:cs typeface="Carlito"/>
              </a:rPr>
              <a:t>the  </a:t>
            </a:r>
            <a:r>
              <a:rPr sz="2800" b="1" spc="-15" dirty="0">
                <a:latin typeface="Carlito"/>
                <a:cs typeface="Carlito"/>
              </a:rPr>
              <a:t>Internet </a:t>
            </a:r>
            <a:r>
              <a:rPr sz="2800" b="1" spc="-10" dirty="0">
                <a:latin typeface="Carlito"/>
                <a:cs typeface="Carlito"/>
              </a:rPr>
              <a:t>Society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spc="-5" dirty="0">
                <a:latin typeface="Carlito"/>
                <a:cs typeface="Carlito"/>
              </a:rPr>
              <a:t>or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ISOC.</a:t>
            </a:r>
            <a:endParaRPr sz="2800">
              <a:latin typeface="Carlito"/>
              <a:cs typeface="Carlito"/>
            </a:endParaRPr>
          </a:p>
          <a:p>
            <a:pPr marL="241300" marR="348615">
              <a:lnSpc>
                <a:spcPct val="80000"/>
              </a:lnSpc>
              <a:spcBef>
                <a:spcPts val="20"/>
              </a:spcBef>
            </a:pPr>
            <a:r>
              <a:rPr sz="2800" spc="-5" dirty="0">
                <a:latin typeface="Carlito"/>
                <a:cs typeface="Carlito"/>
              </a:rPr>
              <a:t>ISOC is a </a:t>
            </a:r>
            <a:r>
              <a:rPr sz="2800" spc="-15" dirty="0">
                <a:latin typeface="Carlito"/>
                <a:cs typeface="Carlito"/>
              </a:rPr>
              <a:t>voluntary </a:t>
            </a:r>
            <a:r>
              <a:rPr sz="2800" spc="-10" dirty="0">
                <a:latin typeface="Carlito"/>
                <a:cs typeface="Carlito"/>
              </a:rPr>
              <a:t>membership </a:t>
            </a:r>
            <a:r>
              <a:rPr sz="2800" spc="-15" dirty="0">
                <a:latin typeface="Carlito"/>
                <a:cs typeface="Carlito"/>
              </a:rPr>
              <a:t>organization </a:t>
            </a:r>
            <a:r>
              <a:rPr sz="2800" spc="-5" dirty="0">
                <a:latin typeface="Carlito"/>
                <a:cs typeface="Carlito"/>
              </a:rPr>
              <a:t>whose </a:t>
            </a:r>
            <a:r>
              <a:rPr sz="2800" spc="-10" dirty="0">
                <a:latin typeface="Carlito"/>
                <a:cs typeface="Carlito"/>
              </a:rPr>
              <a:t>purpose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to  promote </a:t>
            </a:r>
            <a:r>
              <a:rPr sz="2800" spc="-5" dirty="0">
                <a:latin typeface="Carlito"/>
                <a:cs typeface="Carlito"/>
              </a:rPr>
              <a:t>global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20" dirty="0">
                <a:latin typeface="Carlito"/>
                <a:cs typeface="Carlito"/>
              </a:rPr>
              <a:t>exchange </a:t>
            </a:r>
            <a:r>
              <a:rPr sz="2800" spc="-10" dirty="0">
                <a:latin typeface="Carlito"/>
                <a:cs typeface="Carlito"/>
              </a:rPr>
              <a:t>through Internet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technology.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41300" marR="252729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ISOC </a:t>
            </a:r>
            <a:r>
              <a:rPr sz="2800" spc="-10" dirty="0">
                <a:latin typeface="Carlito"/>
                <a:cs typeface="Carlito"/>
              </a:rPr>
              <a:t>appoints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b="1" spc="-5" dirty="0">
                <a:latin typeface="Carlito"/>
                <a:cs typeface="Carlito"/>
              </a:rPr>
              <a:t>IAB- </a:t>
            </a:r>
            <a:r>
              <a:rPr sz="2800" b="1" spc="-20" dirty="0">
                <a:latin typeface="Carlito"/>
                <a:cs typeface="Carlito"/>
              </a:rPr>
              <a:t>Internet </a:t>
            </a:r>
            <a:r>
              <a:rPr sz="2800" b="1" spc="-15" dirty="0">
                <a:latin typeface="Carlito"/>
                <a:cs typeface="Carlito"/>
              </a:rPr>
              <a:t>Architecture </a:t>
            </a:r>
            <a:r>
              <a:rPr sz="2800" b="1" spc="-10" dirty="0">
                <a:latin typeface="Carlito"/>
                <a:cs typeface="Carlito"/>
              </a:rPr>
              <a:t>Board</a:t>
            </a:r>
            <a:r>
              <a:rPr sz="2800" spc="-10" dirty="0">
                <a:latin typeface="Carlito"/>
                <a:cs typeface="Carlito"/>
              </a:rPr>
              <a:t>. They </a:t>
            </a:r>
            <a:r>
              <a:rPr sz="2800" spc="-5" dirty="0">
                <a:latin typeface="Carlito"/>
                <a:cs typeface="Carlito"/>
              </a:rPr>
              <a:t>meet  </a:t>
            </a:r>
            <a:r>
              <a:rPr sz="2800" spc="-10" dirty="0">
                <a:latin typeface="Carlito"/>
                <a:cs typeface="Carlito"/>
              </a:rPr>
              <a:t>regularly </a:t>
            </a:r>
            <a:r>
              <a:rPr sz="2800" spc="-15" dirty="0">
                <a:latin typeface="Carlito"/>
                <a:cs typeface="Carlito"/>
              </a:rPr>
              <a:t>to review standards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allocate resources, </a:t>
            </a:r>
            <a:r>
              <a:rPr sz="2800" spc="-25" dirty="0">
                <a:latin typeface="Carlito"/>
                <a:cs typeface="Carlito"/>
              </a:rPr>
              <a:t>like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addresses.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000">
              <a:latin typeface="Carlito"/>
              <a:cs typeface="Carlito"/>
            </a:endParaRPr>
          </a:p>
          <a:p>
            <a:pPr marL="241300" marR="5080" indent="-228600">
              <a:lnSpc>
                <a:spcPts val="269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IETF- </a:t>
            </a:r>
            <a:r>
              <a:rPr sz="2800" b="1" spc="-20" dirty="0">
                <a:latin typeface="Carlito"/>
                <a:cs typeface="Carlito"/>
              </a:rPr>
              <a:t>Internet </a:t>
            </a:r>
            <a:r>
              <a:rPr sz="2800" b="1" spc="-5" dirty="0">
                <a:latin typeface="Carlito"/>
                <a:cs typeface="Carlito"/>
              </a:rPr>
              <a:t>Engineering </a:t>
            </a:r>
            <a:r>
              <a:rPr sz="2800" b="1" spc="-60" dirty="0">
                <a:latin typeface="Carlito"/>
                <a:cs typeface="Carlito"/>
              </a:rPr>
              <a:t>Task </a:t>
            </a:r>
            <a:r>
              <a:rPr sz="2800" b="1" spc="-15" dirty="0">
                <a:latin typeface="Carlito"/>
                <a:cs typeface="Carlito"/>
              </a:rPr>
              <a:t>Force</a:t>
            </a:r>
            <a:r>
              <a:rPr sz="2800" spc="-15" dirty="0">
                <a:latin typeface="Carlito"/>
                <a:cs typeface="Carlito"/>
              </a:rPr>
              <a:t>. </a:t>
            </a:r>
            <a:r>
              <a:rPr sz="2800" spc="-5" dirty="0">
                <a:latin typeface="Carlito"/>
                <a:cs typeface="Carlito"/>
              </a:rPr>
              <a:t>Another </a:t>
            </a:r>
            <a:r>
              <a:rPr sz="2800" spc="-15" dirty="0">
                <a:latin typeface="Carlito"/>
                <a:cs typeface="Carlito"/>
              </a:rPr>
              <a:t>volunteer  organization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meets </a:t>
            </a:r>
            <a:r>
              <a:rPr sz="2800" spc="-10" dirty="0">
                <a:latin typeface="Carlito"/>
                <a:cs typeface="Carlito"/>
              </a:rPr>
              <a:t>regularly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discuss </a:t>
            </a:r>
            <a:r>
              <a:rPr sz="2800" spc="-15" dirty="0">
                <a:latin typeface="Carlito"/>
                <a:cs typeface="Carlito"/>
              </a:rPr>
              <a:t>operational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technical  </a:t>
            </a:r>
            <a:r>
              <a:rPr sz="2800" spc="-15" dirty="0">
                <a:latin typeface="Carlito"/>
                <a:cs typeface="Carlito"/>
              </a:rPr>
              <a:t>problems.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717454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73811"/>
            <a:ext cx="10168255" cy="4373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Internet was </a:t>
            </a:r>
            <a:r>
              <a:rPr sz="2800" spc="-20" dirty="0">
                <a:latin typeface="Carlito"/>
                <a:cs typeface="Carlito"/>
              </a:rPr>
              <a:t>invented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i="1" spc="-30" dirty="0">
                <a:latin typeface="Carlito"/>
                <a:cs typeface="Carlito"/>
              </a:rPr>
              <a:t>ARPANET 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1983.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Internet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controlled by </a:t>
            </a:r>
            <a:r>
              <a:rPr sz="2800" i="1" spc="-5" dirty="0">
                <a:latin typeface="Carlito"/>
                <a:cs typeface="Carlito"/>
              </a:rPr>
              <a:t>75 </a:t>
            </a:r>
            <a:r>
              <a:rPr sz="2800" i="1" spc="-10" dirty="0">
                <a:latin typeface="Carlito"/>
                <a:cs typeface="Carlito"/>
              </a:rPr>
              <a:t>million</a:t>
            </a:r>
            <a:r>
              <a:rPr sz="2800" i="1" spc="7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servers.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Backbone of </a:t>
            </a:r>
            <a:r>
              <a:rPr sz="2800" spc="-10" dirty="0">
                <a:latin typeface="Carlito"/>
                <a:cs typeface="Carlito"/>
              </a:rPr>
              <a:t>internet </a:t>
            </a:r>
            <a:r>
              <a:rPr sz="2800" spc="-5" dirty="0">
                <a:latin typeface="Carlito"/>
                <a:cs typeface="Carlito"/>
              </a:rPr>
              <a:t>is made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i="1" spc="-5" dirty="0">
                <a:latin typeface="Carlito"/>
                <a:cs typeface="Carlito"/>
              </a:rPr>
              <a:t>550, 000 </a:t>
            </a:r>
            <a:r>
              <a:rPr sz="2800" i="1" spc="-10" dirty="0">
                <a:latin typeface="Carlito"/>
                <a:cs typeface="Carlito"/>
              </a:rPr>
              <a:t>miles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underwater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cable.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About </a:t>
            </a:r>
            <a:r>
              <a:rPr sz="2800" i="1" spc="-5" dirty="0">
                <a:latin typeface="Carlito"/>
                <a:cs typeface="Carlito"/>
              </a:rPr>
              <a:t>one </a:t>
            </a:r>
            <a:r>
              <a:rPr sz="2800" i="1" spc="-10" dirty="0">
                <a:latin typeface="Carlito"/>
                <a:cs typeface="Carlito"/>
              </a:rPr>
              <a:t>billion </a:t>
            </a:r>
            <a:r>
              <a:rPr sz="2800" spc="-15" dirty="0">
                <a:latin typeface="Carlito"/>
                <a:cs typeface="Carlito"/>
              </a:rPr>
              <a:t>computer </a:t>
            </a:r>
            <a:r>
              <a:rPr sz="2800" spc="-25" dirty="0">
                <a:latin typeface="Carlito"/>
                <a:cs typeface="Carlito"/>
              </a:rPr>
              <a:t>systems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connected </a:t>
            </a:r>
            <a:r>
              <a:rPr sz="2800" spc="-20" dirty="0">
                <a:latin typeface="Carlito"/>
                <a:cs typeface="Carlito"/>
              </a:rPr>
              <a:t>to</a:t>
            </a:r>
            <a:r>
              <a:rPr sz="2800" spc="17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internet.</a:t>
            </a:r>
            <a:endParaRPr sz="2800">
              <a:latin typeface="Carlito"/>
              <a:cs typeface="Carlito"/>
            </a:endParaRPr>
          </a:p>
          <a:p>
            <a:pPr marL="241300" marR="182753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About </a:t>
            </a:r>
            <a:r>
              <a:rPr sz="2800" i="1" spc="-5" dirty="0">
                <a:latin typeface="Carlito"/>
                <a:cs typeface="Carlito"/>
              </a:rPr>
              <a:t>3.2 </a:t>
            </a:r>
            <a:r>
              <a:rPr sz="2800" i="1" spc="-10" dirty="0">
                <a:latin typeface="Carlito"/>
                <a:cs typeface="Carlito"/>
              </a:rPr>
              <a:t>billion </a:t>
            </a:r>
            <a:r>
              <a:rPr sz="2800" spc="-10" dirty="0">
                <a:latin typeface="Carlito"/>
                <a:cs typeface="Carlito"/>
              </a:rPr>
              <a:t>people use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internet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i="1" spc="-5" dirty="0">
                <a:latin typeface="Carlito"/>
                <a:cs typeface="Carlito"/>
              </a:rPr>
              <a:t>1.7  billion </a:t>
            </a:r>
            <a:r>
              <a:rPr sz="2800" spc="-15" dirty="0">
                <a:latin typeface="Carlito"/>
                <a:cs typeface="Carlito"/>
              </a:rPr>
              <a:t>internet </a:t>
            </a:r>
            <a:r>
              <a:rPr sz="2800" spc="-20" dirty="0">
                <a:latin typeface="Carlito"/>
                <a:cs typeface="Carlito"/>
              </a:rPr>
              <a:t>users are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Asians.</a:t>
            </a:r>
            <a:endParaRPr sz="2800">
              <a:latin typeface="Carlito"/>
              <a:cs typeface="Carlito"/>
            </a:endParaRPr>
          </a:p>
          <a:p>
            <a:pPr marL="241300" marR="14604" indent="-228600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Internet </a:t>
            </a:r>
            <a:r>
              <a:rPr sz="2800" spc="-15" dirty="0">
                <a:latin typeface="Carlito"/>
                <a:cs typeface="Carlito"/>
              </a:rPr>
              <a:t>consists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i="1" spc="-5" dirty="0">
                <a:latin typeface="Carlito"/>
                <a:cs typeface="Carlito"/>
              </a:rPr>
              <a:t>five </a:t>
            </a:r>
            <a:r>
              <a:rPr sz="2800" i="1" spc="-10" dirty="0">
                <a:latin typeface="Carlito"/>
                <a:cs typeface="Carlito"/>
              </a:rPr>
              <a:t>billion computing devices </a:t>
            </a:r>
            <a:r>
              <a:rPr sz="2800" spc="-5" dirty="0">
                <a:latin typeface="Carlito"/>
                <a:cs typeface="Carlito"/>
              </a:rPr>
              <a:t>such as </a:t>
            </a:r>
            <a:r>
              <a:rPr sz="2800" spc="-15" dirty="0">
                <a:latin typeface="Carlito"/>
                <a:cs typeface="Carlito"/>
              </a:rPr>
              <a:t>computers,  </a:t>
            </a:r>
            <a:r>
              <a:rPr sz="2800" spc="-10" dirty="0">
                <a:latin typeface="Carlito"/>
                <a:cs typeface="Carlito"/>
              </a:rPr>
              <a:t>phones, </a:t>
            </a:r>
            <a:r>
              <a:rPr sz="2800" spc="-5" dirty="0">
                <a:latin typeface="Carlito"/>
                <a:cs typeface="Carlito"/>
              </a:rPr>
              <a:t>modems, </a:t>
            </a:r>
            <a:r>
              <a:rPr sz="2800" spc="-10" dirty="0">
                <a:latin typeface="Carlito"/>
                <a:cs typeface="Carlito"/>
              </a:rPr>
              <a:t>switches, </a:t>
            </a:r>
            <a:r>
              <a:rPr sz="2800" spc="-25" dirty="0">
                <a:latin typeface="Carlito"/>
                <a:cs typeface="Carlito"/>
              </a:rPr>
              <a:t>routers</a:t>
            </a:r>
            <a:r>
              <a:rPr sz="2800" spc="1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etc.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According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Google, </a:t>
            </a:r>
            <a:r>
              <a:rPr sz="2800" spc="-10" dirty="0">
                <a:latin typeface="Carlito"/>
                <a:cs typeface="Carlito"/>
              </a:rPr>
              <a:t>Internet consists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i="1" spc="-5" dirty="0">
                <a:latin typeface="Carlito"/>
                <a:cs typeface="Carlito"/>
              </a:rPr>
              <a:t>5 </a:t>
            </a:r>
            <a:r>
              <a:rPr sz="2800" i="1" spc="-10" dirty="0">
                <a:latin typeface="Carlito"/>
                <a:cs typeface="Carlito"/>
              </a:rPr>
              <a:t>million </a:t>
            </a:r>
            <a:r>
              <a:rPr sz="2800" i="1" spc="-35" dirty="0">
                <a:latin typeface="Carlito"/>
                <a:cs typeface="Carlito"/>
              </a:rPr>
              <a:t>Terabytes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data.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3271234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541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/>
              <a:t>Goals </a:t>
            </a:r>
            <a:r>
              <a:rPr spc="-204" dirty="0"/>
              <a:t>of </a:t>
            </a:r>
            <a:r>
              <a:rPr spc="-229" dirty="0"/>
              <a:t>Computer</a:t>
            </a:r>
            <a:r>
              <a:rPr spc="-894" dirty="0"/>
              <a:t> </a:t>
            </a:r>
            <a:r>
              <a:rPr spc="-245" dirty="0"/>
              <a:t>Networks: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75538" y="1806676"/>
            <a:ext cx="10440923" cy="42633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6540" indent="-228600">
              <a:lnSpc>
                <a:spcPts val="2655"/>
              </a:lnSpc>
              <a:spcBef>
                <a:spcPts val="105"/>
              </a:spcBef>
              <a:buFont typeface="Arial"/>
              <a:buChar char="•"/>
              <a:tabLst>
                <a:tab pos="257175" algn="l"/>
              </a:tabLst>
            </a:pP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56540">
              <a:lnSpc>
                <a:spcPts val="2185"/>
              </a:lnSpc>
            </a:pP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substantial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computers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b="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operations,</a:t>
            </a:r>
          </a:p>
          <a:p>
            <a:pPr marL="256540" marR="111760">
              <a:lnSpc>
                <a:spcPct val="70000"/>
              </a:lnSpc>
              <a:spcBef>
                <a:spcPts val="470"/>
              </a:spcBef>
            </a:pP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located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apart.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</a:t>
            </a:r>
            <a:r>
              <a:rPr b="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workers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 </a:t>
            </a:r>
            <a:r>
              <a:rPr b="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printer, </a:t>
            </a:r>
            <a:r>
              <a:rPr b="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fax,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modem,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scanner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</a:p>
          <a:p>
            <a:pPr marL="25654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57175" algn="l"/>
              </a:tabLst>
            </a:pP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56540">
              <a:lnSpc>
                <a:spcPts val="2185"/>
              </a:lnSpc>
            </a:pP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sources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b="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supply,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replicated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b="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  <a:p>
            <a:pPr marL="256540" marR="371475">
              <a:lnSpc>
                <a:spcPct val="70000"/>
              </a:lnSpc>
              <a:spcBef>
                <a:spcPts val="465"/>
              </a:spcBef>
            </a:pPr>
            <a:r>
              <a:rPr b="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or,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machines. If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 is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available,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failure,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copies could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used.</a:t>
            </a:r>
          </a:p>
          <a:p>
            <a:pPr marL="256540" indent="-228600">
              <a:lnSpc>
                <a:spcPts val="2650"/>
              </a:lnSpc>
              <a:spcBef>
                <a:spcPts val="60"/>
              </a:spcBef>
              <a:buFont typeface="Arial"/>
              <a:buChar char="•"/>
              <a:tabLst>
                <a:tab pos="257175" algn="l"/>
              </a:tabLst>
            </a:pP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Inter-process </a:t>
            </a:r>
            <a:r>
              <a:rPr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56540">
              <a:lnSpc>
                <a:spcPts val="2185"/>
              </a:lnSpc>
            </a:pP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users, located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geographically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apart, </a:t>
            </a:r>
            <a:r>
              <a:rPr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b="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converse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</a:t>
            </a:r>
            <a:r>
              <a:rPr b="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</a:p>
          <a:p>
            <a:pPr marL="256540" marR="600710">
              <a:lnSpc>
                <a:spcPct val="70000"/>
              </a:lnSpc>
              <a:spcBef>
                <a:spcPts val="470"/>
              </a:spcBef>
            </a:pP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through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network.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to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 this, the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error-free</a:t>
            </a:r>
            <a:r>
              <a:rPr b="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communications.</a:t>
            </a:r>
          </a:p>
          <a:p>
            <a:pPr marL="256540" indent="-228600">
              <a:lnSpc>
                <a:spcPts val="2650"/>
              </a:lnSpc>
              <a:spcBef>
                <a:spcPts val="75"/>
              </a:spcBef>
              <a:buFont typeface="Arial"/>
              <a:buChar char="•"/>
              <a:tabLst>
                <a:tab pos="257175" algn="l"/>
              </a:tabLst>
            </a:pP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256540" marR="367030">
              <a:lnSpc>
                <a:spcPct val="70000"/>
              </a:lnSpc>
              <a:spcBef>
                <a:spcPts val="465"/>
              </a:spcBef>
            </a:pP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accessed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b="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network.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can 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begun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one </a:t>
            </a:r>
            <a:r>
              <a:rPr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b="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finished </a:t>
            </a:r>
            <a:r>
              <a:rPr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b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b="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5865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8" y="1707159"/>
            <a:ext cx="8227061" cy="15608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There are </a:t>
            </a:r>
            <a:r>
              <a:rPr sz="2800" spc="-10" dirty="0">
                <a:latin typeface="Carlito"/>
                <a:cs typeface="Carlito"/>
              </a:rPr>
              <a:t>two possible </a:t>
            </a:r>
            <a:r>
              <a:rPr sz="2800" spc="-5" dirty="0">
                <a:latin typeface="Carlito"/>
                <a:cs typeface="Carlito"/>
              </a:rPr>
              <a:t>types of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connections: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latin typeface="Carlito"/>
                <a:cs typeface="Carlito"/>
              </a:rPr>
              <a:t>Point-to-Point</a:t>
            </a:r>
            <a:r>
              <a:rPr sz="2800" b="1" spc="3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Connection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Multipoint</a:t>
            </a:r>
            <a:r>
              <a:rPr sz="2800" b="1" spc="2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Connection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638187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93633"/>
            <a:ext cx="10328910" cy="53530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latin typeface="Carlito"/>
                <a:cs typeface="Carlito"/>
              </a:rPr>
              <a:t>Point-to-Point </a:t>
            </a:r>
            <a:r>
              <a:rPr sz="2800" b="1" spc="-5" dirty="0">
                <a:latin typeface="Carlito"/>
                <a:cs typeface="Carlito"/>
              </a:rPr>
              <a:t>Connection</a:t>
            </a:r>
            <a:r>
              <a:rPr sz="2800" b="1" spc="7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  <a:p>
            <a:pPr marL="241300" marR="404495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point-to-point </a:t>
            </a:r>
            <a:r>
              <a:rPr sz="2800" spc="-5" dirty="0">
                <a:latin typeface="Carlito"/>
                <a:cs typeface="Carlito"/>
              </a:rPr>
              <a:t>connection </a:t>
            </a:r>
            <a:r>
              <a:rPr sz="2800" spc="-15" dirty="0">
                <a:latin typeface="Carlito"/>
                <a:cs typeface="Carlito"/>
              </a:rPr>
              <a:t>provides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dedicated </a:t>
            </a:r>
            <a:r>
              <a:rPr sz="2800" spc="-10" dirty="0">
                <a:latin typeface="Carlito"/>
                <a:cs typeface="Carlito"/>
              </a:rPr>
              <a:t>link between </a:t>
            </a:r>
            <a:r>
              <a:rPr sz="2800" spc="-15" dirty="0">
                <a:latin typeface="Carlito"/>
                <a:cs typeface="Carlito"/>
              </a:rPr>
              <a:t>two  </a:t>
            </a:r>
            <a:r>
              <a:rPr sz="2800" spc="-5" dirty="0">
                <a:latin typeface="Carlito"/>
                <a:cs typeface="Carlito"/>
              </a:rPr>
              <a:t>devices.</a:t>
            </a:r>
            <a:endParaRPr sz="2800">
              <a:latin typeface="Carlito"/>
              <a:cs typeface="Carlito"/>
            </a:endParaRPr>
          </a:p>
          <a:p>
            <a:pPr marL="241300" marR="391795" indent="-228600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entire </a:t>
            </a:r>
            <a:r>
              <a:rPr sz="2800" spc="-5" dirty="0">
                <a:latin typeface="Carlito"/>
                <a:cs typeface="Carlito"/>
              </a:rPr>
              <a:t>capacity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link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reserved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transmission between  </a:t>
            </a:r>
            <a:r>
              <a:rPr sz="2800" spc="-5" dirty="0">
                <a:latin typeface="Carlito"/>
                <a:cs typeface="Carlito"/>
              </a:rPr>
              <a:t>those </a:t>
            </a:r>
            <a:r>
              <a:rPr sz="2800" spc="-10" dirty="0">
                <a:latin typeface="Carlito"/>
                <a:cs typeface="Carlito"/>
              </a:rPr>
              <a:t>two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devices.</a:t>
            </a:r>
            <a:endParaRPr sz="2800">
              <a:latin typeface="Carlito"/>
              <a:cs typeface="Carlito"/>
            </a:endParaRPr>
          </a:p>
          <a:p>
            <a:pPr marL="241300" marR="274320" indent="-228600">
              <a:lnSpc>
                <a:spcPct val="8000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Most point-to-point </a:t>
            </a:r>
            <a:r>
              <a:rPr sz="2800" spc="-10" dirty="0">
                <a:latin typeface="Carlito"/>
                <a:cs typeface="Carlito"/>
              </a:rPr>
              <a:t>connections use </a:t>
            </a:r>
            <a:r>
              <a:rPr sz="2800" spc="-5" dirty="0">
                <a:latin typeface="Carlito"/>
                <a:cs typeface="Carlito"/>
              </a:rPr>
              <a:t>a actual </a:t>
            </a:r>
            <a:r>
              <a:rPr sz="2800" spc="-15" dirty="0">
                <a:latin typeface="Carlito"/>
                <a:cs typeface="Carlito"/>
              </a:rPr>
              <a:t>length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wire </a:t>
            </a:r>
            <a:r>
              <a:rPr sz="2800" spc="-5" dirty="0">
                <a:latin typeface="Carlito"/>
                <a:cs typeface="Carlito"/>
              </a:rPr>
              <a:t>or cable 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connect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two </a:t>
            </a:r>
            <a:r>
              <a:rPr sz="2800" spc="-5" dirty="0">
                <a:latin typeface="Carlito"/>
                <a:cs typeface="Carlito"/>
              </a:rPr>
              <a:t>end, </a:t>
            </a:r>
            <a:r>
              <a:rPr sz="2800" spc="-10" dirty="0">
                <a:latin typeface="Carlito"/>
                <a:cs typeface="Carlito"/>
              </a:rPr>
              <a:t>but other </a:t>
            </a:r>
            <a:r>
              <a:rPr sz="2800" spc="-5" dirty="0">
                <a:latin typeface="Carlito"/>
                <a:cs typeface="Carlito"/>
              </a:rPr>
              <a:t>options </a:t>
            </a:r>
            <a:r>
              <a:rPr sz="2800" spc="-10" dirty="0">
                <a:latin typeface="Carlito"/>
                <a:cs typeface="Carlito"/>
              </a:rPr>
              <a:t>such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20" dirty="0">
                <a:latin typeface="Carlito"/>
                <a:cs typeface="Carlito"/>
              </a:rPr>
              <a:t>microwave </a:t>
            </a:r>
            <a:r>
              <a:rPr sz="2800" spc="-10" dirty="0">
                <a:latin typeface="Carlito"/>
                <a:cs typeface="Carlito"/>
              </a:rPr>
              <a:t>or  </a:t>
            </a:r>
            <a:r>
              <a:rPr sz="2800" spc="-15" dirty="0">
                <a:latin typeface="Carlito"/>
                <a:cs typeface="Carlito"/>
              </a:rPr>
              <a:t>satellite links are </a:t>
            </a:r>
            <a:r>
              <a:rPr sz="2800" spc="-5" dirty="0">
                <a:latin typeface="Carlito"/>
                <a:cs typeface="Carlito"/>
              </a:rPr>
              <a:t>also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possible.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Point </a:t>
            </a:r>
            <a:r>
              <a:rPr sz="2800" spc="-15" dirty="0">
                <a:latin typeface="Carlito"/>
                <a:cs typeface="Carlito"/>
              </a:rPr>
              <a:t>to point </a:t>
            </a:r>
            <a:r>
              <a:rPr sz="2800" spc="-10" dirty="0">
                <a:latin typeface="Carlito"/>
                <a:cs typeface="Carlito"/>
              </a:rPr>
              <a:t>network topology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considered to </a:t>
            </a:r>
            <a:r>
              <a:rPr sz="2800" spc="-5" dirty="0">
                <a:latin typeface="Carlito"/>
                <a:cs typeface="Carlito"/>
              </a:rPr>
              <a:t>be one of the </a:t>
            </a:r>
            <a:r>
              <a:rPr sz="2800" spc="-10" dirty="0">
                <a:latin typeface="Carlito"/>
                <a:cs typeface="Carlito"/>
              </a:rPr>
              <a:t>easiest 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most conventional </a:t>
            </a:r>
            <a:r>
              <a:rPr sz="2800" spc="-10" dirty="0">
                <a:latin typeface="Carlito"/>
                <a:cs typeface="Carlito"/>
              </a:rPr>
              <a:t>network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topologies.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is also the </a:t>
            </a:r>
            <a:r>
              <a:rPr sz="2800" spc="-10" dirty="0">
                <a:latin typeface="Carlito"/>
                <a:cs typeface="Carlito"/>
              </a:rPr>
              <a:t>simplest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establish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8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understand.</a:t>
            </a:r>
            <a:endParaRPr sz="2800">
              <a:latin typeface="Carlito"/>
              <a:cs typeface="Carlito"/>
            </a:endParaRPr>
          </a:p>
          <a:p>
            <a:pPr marL="241300" marR="750570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Example: </a:t>
            </a:r>
            <a:r>
              <a:rPr sz="2800" spc="-25" dirty="0">
                <a:latin typeface="Carlito"/>
                <a:cs typeface="Carlito"/>
              </a:rPr>
              <a:t>Point-to-Point </a:t>
            </a:r>
            <a:r>
              <a:rPr sz="2800" spc="-5" dirty="0">
                <a:latin typeface="Carlito"/>
                <a:cs typeface="Carlito"/>
              </a:rPr>
              <a:t>connection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15" dirty="0">
                <a:latin typeface="Carlito"/>
                <a:cs typeface="Carlito"/>
              </a:rPr>
              <a:t>remote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30" dirty="0">
                <a:latin typeface="Carlito"/>
                <a:cs typeface="Carlito"/>
              </a:rPr>
              <a:t>Television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changing the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channels.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582121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5539" y="1103693"/>
            <a:ext cx="6473952" cy="4151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390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268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Multipoint </a:t>
            </a:r>
            <a:r>
              <a:rPr spc="-220" dirty="0"/>
              <a:t>Connection</a:t>
            </a:r>
            <a:r>
              <a:rPr spc="-750" dirty="0"/>
              <a:t> </a:t>
            </a:r>
            <a:r>
              <a:rPr spc="-459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27640" cy="4304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spc="-5" dirty="0" smtClean="0">
                <a:latin typeface="Arial"/>
                <a:cs typeface="Arial"/>
              </a:rPr>
              <a:t>•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called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Multidrop configuration.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two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sz="28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969010" indent="-228600">
              <a:lnSpc>
                <a:spcPct val="9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that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capacity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channel 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now.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capacity,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can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 possibilities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Multipoint Line</a:t>
            </a:r>
            <a:r>
              <a:rPr sz="28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31750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Sharing: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can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simultaneously,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called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Spatially shared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sz="28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31750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(Time) Sharing: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turns using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 its called 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Temporally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Time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Line</a:t>
            </a:r>
            <a:r>
              <a:rPr sz="28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869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3972" y="1690116"/>
            <a:ext cx="6544056" cy="3258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9689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8" y="1793493"/>
            <a:ext cx="898906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There are three </a:t>
            </a:r>
            <a:r>
              <a:rPr sz="2800" spc="-5" dirty="0">
                <a:latin typeface="Carlito"/>
                <a:cs typeface="Carlito"/>
              </a:rPr>
              <a:t>types of </a:t>
            </a:r>
            <a:r>
              <a:rPr sz="2800" spc="-10" dirty="0">
                <a:latin typeface="Carlito"/>
                <a:cs typeface="Carlito"/>
              </a:rPr>
              <a:t>transmission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mode:-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1288" y="3075432"/>
            <a:ext cx="9278112" cy="2386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15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6252"/>
            <a:ext cx="3274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Gothic Uralic"/>
                <a:cs typeface="Gothic Uralic"/>
              </a:rPr>
              <a:t>Why </a:t>
            </a:r>
            <a:r>
              <a:rPr b="0" spc="-5" dirty="0">
                <a:latin typeface="Gothic Uralic"/>
                <a:cs typeface="Gothic Uralic"/>
              </a:rPr>
              <a:t>layering</a:t>
            </a:r>
            <a:r>
              <a:rPr b="0" spc="-85" dirty="0">
                <a:latin typeface="Gothic Uralic"/>
                <a:cs typeface="Gothic Uralic"/>
              </a:rPr>
              <a:t> </a:t>
            </a:r>
            <a:r>
              <a:rPr b="0" dirty="0">
                <a:latin typeface="Gothic Uralic"/>
                <a:cs typeface="Gothic Uralic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49220" y="1281624"/>
            <a:ext cx="8568690" cy="24872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solidFill>
                  <a:srgbClr val="404040"/>
                </a:solidFill>
                <a:latin typeface="Gothic Uralic"/>
                <a:cs typeface="Gothic Uralic"/>
              </a:rPr>
              <a:t>Dealing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with </a:t>
            </a:r>
            <a:r>
              <a:rPr sz="1800" spc="-5" dirty="0">
                <a:solidFill>
                  <a:srgbClr val="404040"/>
                </a:solidFill>
                <a:latin typeface="Gothic Uralic"/>
                <a:cs typeface="Gothic Uralic"/>
              </a:rPr>
              <a:t>complex</a:t>
            </a:r>
            <a:r>
              <a:rPr sz="1800" spc="5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Gothic Uralic"/>
                <a:cs typeface="Gothic Uralic"/>
              </a:rPr>
              <a:t>systems:</a:t>
            </a:r>
            <a:endParaRPr sz="1800">
              <a:latin typeface="Gothic Uralic"/>
              <a:cs typeface="Gothic Uralic"/>
            </a:endParaRPr>
          </a:p>
          <a:p>
            <a:pPr marL="355600" indent="-342900">
              <a:lnSpc>
                <a:spcPct val="100000"/>
              </a:lnSpc>
              <a:spcBef>
                <a:spcPts val="985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explicit structure allows identification,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relationship</a:t>
            </a:r>
            <a:r>
              <a:rPr sz="2400" spc="-114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of</a:t>
            </a:r>
            <a:endParaRPr sz="2400">
              <a:latin typeface="Gothic Uralic"/>
              <a:cs typeface="Gothic Uralic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complex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system’s</a:t>
            </a:r>
            <a:r>
              <a:rPr sz="2400" spc="-15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pieces</a:t>
            </a:r>
            <a:endParaRPr sz="2400">
              <a:latin typeface="Gothic Uralic"/>
              <a:cs typeface="Gothic Uralic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Gothic Uralic"/>
                <a:cs typeface="Gothic Uralic"/>
              </a:rPr>
              <a:t>modularization eases maintenance, updating </a:t>
            </a:r>
            <a:r>
              <a:rPr sz="2400" spc="-5" dirty="0">
                <a:solidFill>
                  <a:srgbClr val="404040"/>
                </a:solidFill>
                <a:latin typeface="Gothic Uralic"/>
                <a:cs typeface="Gothic Uralic"/>
              </a:rPr>
              <a:t>of</a:t>
            </a:r>
            <a:r>
              <a:rPr sz="2400" spc="-135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Gothic Uralic"/>
                <a:cs typeface="Gothic Uralic"/>
              </a:rPr>
              <a:t>system</a:t>
            </a:r>
            <a:endParaRPr sz="2400">
              <a:latin typeface="Gothic Uralic"/>
              <a:cs typeface="Gothic Uralic"/>
            </a:endParaRPr>
          </a:p>
          <a:p>
            <a:pPr marL="756285" lvl="1" indent="-287020">
              <a:lnSpc>
                <a:spcPct val="100000"/>
              </a:lnSpc>
              <a:spcBef>
                <a:spcPts val="1020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1600" spc="-5" dirty="0">
                <a:solidFill>
                  <a:srgbClr val="404040"/>
                </a:solidFill>
                <a:latin typeface="Gothic Uralic"/>
                <a:cs typeface="Gothic Uralic"/>
              </a:rPr>
              <a:t>change of implementation of layer’s service transparent </a:t>
            </a:r>
            <a:r>
              <a:rPr sz="1600" spc="-10" dirty="0">
                <a:solidFill>
                  <a:srgbClr val="404040"/>
                </a:solidFill>
                <a:latin typeface="Gothic Uralic"/>
                <a:cs typeface="Gothic Uralic"/>
              </a:rPr>
              <a:t>to </a:t>
            </a:r>
            <a:r>
              <a:rPr sz="1600" spc="-5" dirty="0">
                <a:solidFill>
                  <a:srgbClr val="404040"/>
                </a:solidFill>
                <a:latin typeface="Gothic Uralic"/>
                <a:cs typeface="Gothic Uralic"/>
              </a:rPr>
              <a:t>rest of</a:t>
            </a:r>
            <a:r>
              <a:rPr sz="1600" spc="4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othic Uralic"/>
                <a:cs typeface="Gothic Uralic"/>
              </a:rPr>
              <a:t>system</a:t>
            </a:r>
            <a:endParaRPr sz="1600">
              <a:latin typeface="Gothic Uralic"/>
              <a:cs typeface="Gothic Uralic"/>
            </a:endParaRPr>
          </a:p>
          <a:p>
            <a:pPr marL="756285" lvl="1" indent="-287020">
              <a:lnSpc>
                <a:spcPct val="100000"/>
              </a:lnSpc>
              <a:spcBef>
                <a:spcPts val="1005"/>
              </a:spcBef>
              <a:buClr>
                <a:srgbClr val="A42F0F"/>
              </a:buClr>
              <a:buFont typeface="Arial"/>
              <a:buChar char=""/>
              <a:tabLst>
                <a:tab pos="756920" algn="l"/>
              </a:tabLst>
            </a:pPr>
            <a:r>
              <a:rPr sz="1600" spc="-15" dirty="0">
                <a:solidFill>
                  <a:srgbClr val="404040"/>
                </a:solidFill>
                <a:latin typeface="Gothic Uralic"/>
                <a:cs typeface="Gothic Uralic"/>
              </a:rPr>
              <a:t>e.g., </a:t>
            </a:r>
            <a:r>
              <a:rPr sz="1600" spc="-10" dirty="0">
                <a:solidFill>
                  <a:srgbClr val="404040"/>
                </a:solidFill>
                <a:latin typeface="Gothic Uralic"/>
                <a:cs typeface="Gothic Uralic"/>
              </a:rPr>
              <a:t>change </a:t>
            </a:r>
            <a:r>
              <a:rPr sz="1600" spc="-5" dirty="0">
                <a:solidFill>
                  <a:srgbClr val="404040"/>
                </a:solidFill>
                <a:latin typeface="Gothic Uralic"/>
                <a:cs typeface="Gothic Uralic"/>
              </a:rPr>
              <a:t>in </a:t>
            </a:r>
            <a:r>
              <a:rPr sz="1600" spc="-10" dirty="0">
                <a:solidFill>
                  <a:srgbClr val="404040"/>
                </a:solidFill>
                <a:latin typeface="Gothic Uralic"/>
                <a:cs typeface="Gothic Uralic"/>
              </a:rPr>
              <a:t>gate procedure doesn’t </a:t>
            </a:r>
            <a:r>
              <a:rPr sz="1600" spc="-5" dirty="0">
                <a:solidFill>
                  <a:srgbClr val="404040"/>
                </a:solidFill>
                <a:latin typeface="Gothic Uralic"/>
                <a:cs typeface="Gothic Uralic"/>
              </a:rPr>
              <a:t>affect rest of</a:t>
            </a:r>
            <a:r>
              <a:rPr sz="1600" spc="85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othic Uralic"/>
                <a:cs typeface="Gothic Uralic"/>
              </a:rPr>
              <a:t>system</a:t>
            </a:r>
            <a:endParaRPr sz="16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0273" y="6235395"/>
            <a:ext cx="699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Gothic Uralic"/>
                <a:cs typeface="Gothic Uralic"/>
              </a:rPr>
              <a:t>Introduction</a:t>
            </a:r>
            <a:endParaRPr sz="9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7608" y="861821"/>
            <a:ext cx="304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-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135235" cy="373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Simplex</a:t>
            </a:r>
            <a:r>
              <a:rPr sz="2800" b="1" spc="2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Mode</a:t>
            </a:r>
            <a:endParaRPr sz="2800" dirty="0">
              <a:latin typeface="Carlito"/>
              <a:cs typeface="Carlito"/>
            </a:endParaRPr>
          </a:p>
          <a:p>
            <a:pPr marL="241300" marR="20320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Simplex </a:t>
            </a:r>
            <a:r>
              <a:rPr sz="2800" spc="-5" dirty="0">
                <a:latin typeface="Carlito"/>
                <a:cs typeface="Carlito"/>
              </a:rPr>
              <a:t>mode, the </a:t>
            </a:r>
            <a:r>
              <a:rPr sz="2800" spc="-10" dirty="0">
                <a:latin typeface="Carlito"/>
                <a:cs typeface="Carlito"/>
              </a:rPr>
              <a:t>communication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unidirectional, </a:t>
            </a:r>
            <a:r>
              <a:rPr sz="2800" spc="-5" dirty="0">
                <a:latin typeface="Carlito"/>
                <a:cs typeface="Carlito"/>
              </a:rPr>
              <a:t>as on a </a:t>
            </a:r>
            <a:r>
              <a:rPr sz="2800" spc="-30" dirty="0">
                <a:latin typeface="Carlito"/>
                <a:cs typeface="Carlito"/>
              </a:rPr>
              <a:t>one-  way </a:t>
            </a:r>
            <a:r>
              <a:rPr sz="2800" spc="-15" dirty="0">
                <a:latin typeface="Carlito"/>
                <a:cs typeface="Carlito"/>
              </a:rPr>
              <a:t>street. </a:t>
            </a:r>
            <a:r>
              <a:rPr sz="2800" spc="-10" dirty="0">
                <a:latin typeface="Carlito"/>
                <a:cs typeface="Carlito"/>
              </a:rPr>
              <a:t>Only one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two </a:t>
            </a:r>
            <a:r>
              <a:rPr sz="2800" spc="-5" dirty="0">
                <a:latin typeface="Carlito"/>
                <a:cs typeface="Carlito"/>
              </a:rPr>
              <a:t>devices on a </a:t>
            </a:r>
            <a:r>
              <a:rPr sz="2800" spc="-10" dirty="0">
                <a:latin typeface="Carlito"/>
                <a:cs typeface="Carlito"/>
              </a:rPr>
              <a:t>link can transmit,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other can only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receive.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ts val="303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simplex </a:t>
            </a:r>
            <a:r>
              <a:rPr sz="2800" spc="-5" dirty="0">
                <a:latin typeface="Carlito"/>
                <a:cs typeface="Carlito"/>
              </a:rPr>
              <a:t>mode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use the </a:t>
            </a:r>
            <a:r>
              <a:rPr sz="2800" spc="-20" dirty="0">
                <a:latin typeface="Carlito"/>
                <a:cs typeface="Carlito"/>
              </a:rPr>
              <a:t>entire </a:t>
            </a:r>
            <a:r>
              <a:rPr sz="2800" spc="-5" dirty="0">
                <a:latin typeface="Carlito"/>
                <a:cs typeface="Carlito"/>
              </a:rPr>
              <a:t>capacity of the channel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send 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one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direction</a:t>
            </a:r>
            <a:r>
              <a:rPr sz="2800" spc="-10" dirty="0" smtClean="0">
                <a:latin typeface="Carlito"/>
                <a:cs typeface="Carlito"/>
              </a:rPr>
              <a:t>.</a:t>
            </a:r>
            <a:endParaRPr lang="en-US" sz="2800" spc="-10" dirty="0" smtClean="0">
              <a:latin typeface="Carlito"/>
              <a:cs typeface="Carlito"/>
            </a:endParaRPr>
          </a:p>
          <a:p>
            <a:pPr marL="12700" marR="5080">
              <a:lnSpc>
                <a:spcPts val="3030"/>
              </a:lnSpc>
              <a:spcBef>
                <a:spcPts val="1015"/>
              </a:spcBef>
              <a:tabLst>
                <a:tab pos="241300" algn="l"/>
              </a:tabLst>
            </a:pPr>
            <a:endParaRPr sz="2800" dirty="0">
              <a:latin typeface="Carlito"/>
              <a:cs typeface="Carlito"/>
            </a:endParaRPr>
          </a:p>
          <a:p>
            <a:pPr marL="241300">
              <a:lnSpc>
                <a:spcPts val="2805"/>
              </a:lnSpc>
            </a:pPr>
            <a:r>
              <a:rPr sz="2800" spc="-10" dirty="0">
                <a:latin typeface="Carlito"/>
                <a:cs typeface="Carlito"/>
              </a:rPr>
              <a:t>Example: </a:t>
            </a:r>
            <a:r>
              <a:rPr sz="2800" spc="-15" dirty="0">
                <a:latin typeface="Carlito"/>
                <a:cs typeface="Carlito"/>
              </a:rPr>
              <a:t>Keyboard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traditional </a:t>
            </a:r>
            <a:r>
              <a:rPr sz="2800" spc="-15" dirty="0">
                <a:latin typeface="Carlito"/>
                <a:cs typeface="Carlito"/>
              </a:rPr>
              <a:t>monitors.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keyboard </a:t>
            </a:r>
            <a:r>
              <a:rPr sz="2800" spc="-10" dirty="0">
                <a:latin typeface="Carlito"/>
                <a:cs typeface="Carlito"/>
              </a:rPr>
              <a:t>can</a:t>
            </a:r>
            <a:r>
              <a:rPr sz="2800" spc="229" dirty="0">
                <a:latin typeface="Carlito"/>
                <a:cs typeface="Carlito"/>
              </a:rPr>
              <a:t> </a:t>
            </a:r>
            <a:r>
              <a:rPr sz="2800" spc="-10" dirty="0" smtClean="0">
                <a:latin typeface="Carlito"/>
                <a:cs typeface="Carlito"/>
              </a:rPr>
              <a:t>only</a:t>
            </a:r>
            <a:r>
              <a:rPr lang="en-US" sz="2800" dirty="0">
                <a:latin typeface="Carlito"/>
                <a:cs typeface="Carlito"/>
              </a:rPr>
              <a:t> </a:t>
            </a:r>
            <a:r>
              <a:rPr sz="2800" spc="-15" dirty="0" smtClean="0">
                <a:latin typeface="Carlito"/>
                <a:cs typeface="Carlito"/>
              </a:rPr>
              <a:t>introduce </a:t>
            </a:r>
            <a:r>
              <a:rPr sz="2800" spc="-5" dirty="0">
                <a:latin typeface="Carlito"/>
                <a:cs typeface="Carlito"/>
              </a:rPr>
              <a:t>input, the </a:t>
            </a:r>
            <a:r>
              <a:rPr sz="2800" spc="-10" dirty="0">
                <a:latin typeface="Carlito"/>
                <a:cs typeface="Carlito"/>
              </a:rPr>
              <a:t>monitor can </a:t>
            </a:r>
            <a:r>
              <a:rPr sz="2800" spc="-5" dirty="0">
                <a:latin typeface="Carlito"/>
                <a:cs typeface="Carlito"/>
              </a:rPr>
              <a:t>only </a:t>
            </a:r>
            <a:r>
              <a:rPr sz="2800" spc="-10" dirty="0">
                <a:latin typeface="Carlito"/>
                <a:cs typeface="Carlito"/>
              </a:rPr>
              <a:t>give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output.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678197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2899" y="2975479"/>
            <a:ext cx="6191820" cy="1409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2173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285730" cy="3653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Half-Duplex</a:t>
            </a:r>
            <a:r>
              <a:rPr sz="2800" b="1" spc="3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Mode</a:t>
            </a:r>
            <a:endParaRPr sz="2800">
              <a:latin typeface="Carlito"/>
              <a:cs typeface="Carlito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half-duplex </a:t>
            </a:r>
            <a:r>
              <a:rPr sz="2800" spc="-5" dirty="0">
                <a:latin typeface="Carlito"/>
                <a:cs typeface="Carlito"/>
              </a:rPr>
              <a:t>mode, each </a:t>
            </a:r>
            <a:r>
              <a:rPr sz="2800" spc="-20" dirty="0">
                <a:latin typeface="Carlito"/>
                <a:cs typeface="Carlito"/>
              </a:rPr>
              <a:t>station </a:t>
            </a:r>
            <a:r>
              <a:rPr sz="2800" spc="-10" dirty="0">
                <a:latin typeface="Carlito"/>
                <a:cs typeface="Carlito"/>
              </a:rPr>
              <a:t>can both </a:t>
            </a:r>
            <a:r>
              <a:rPr sz="2800" spc="-15" dirty="0">
                <a:latin typeface="Carlito"/>
                <a:cs typeface="Carlito"/>
              </a:rPr>
              <a:t>transmit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receive, </a:t>
            </a:r>
            <a:r>
              <a:rPr sz="2800" spc="-10" dirty="0">
                <a:latin typeface="Carlito"/>
                <a:cs typeface="Carlito"/>
              </a:rPr>
              <a:t>but  not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same time. When </a:t>
            </a:r>
            <a:r>
              <a:rPr sz="2800" spc="-10" dirty="0">
                <a:latin typeface="Carlito"/>
                <a:cs typeface="Carlito"/>
              </a:rPr>
              <a:t>one device </a:t>
            </a:r>
            <a:r>
              <a:rPr sz="2800" spc="-5" dirty="0">
                <a:latin typeface="Carlito"/>
                <a:cs typeface="Carlito"/>
              </a:rPr>
              <a:t>is sending, the </a:t>
            </a:r>
            <a:r>
              <a:rPr sz="2800" spc="-10" dirty="0">
                <a:latin typeface="Carlito"/>
                <a:cs typeface="Carlito"/>
              </a:rPr>
              <a:t>other can only  receive, </a:t>
            </a:r>
            <a:r>
              <a:rPr sz="2800" spc="-5" dirty="0">
                <a:latin typeface="Carlito"/>
                <a:cs typeface="Carlito"/>
              </a:rPr>
              <a:t>and vice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versa.</a:t>
            </a:r>
            <a:endParaRPr sz="2800">
              <a:latin typeface="Carlito"/>
              <a:cs typeface="Carlito"/>
            </a:endParaRPr>
          </a:p>
          <a:p>
            <a:pPr marL="241300" marR="454659" indent="-228600">
              <a:lnSpc>
                <a:spcPct val="900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half-duplex </a:t>
            </a:r>
            <a:r>
              <a:rPr sz="2800" spc="-5" dirty="0">
                <a:latin typeface="Carlito"/>
                <a:cs typeface="Carlito"/>
              </a:rPr>
              <a:t>mode is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5" dirty="0">
                <a:latin typeface="Carlito"/>
                <a:cs typeface="Carlito"/>
              </a:rPr>
              <a:t>in cases </a:t>
            </a:r>
            <a:r>
              <a:rPr sz="2800" spc="-10" dirty="0">
                <a:latin typeface="Carlito"/>
                <a:cs typeface="Carlito"/>
              </a:rPr>
              <a:t>where </a:t>
            </a:r>
            <a:r>
              <a:rPr sz="2800" spc="-15" dirty="0">
                <a:latin typeface="Carlito"/>
                <a:cs typeface="Carlito"/>
              </a:rPr>
              <a:t>there </a:t>
            </a:r>
            <a:r>
              <a:rPr sz="2800" spc="-5" dirty="0">
                <a:latin typeface="Carlito"/>
                <a:cs typeface="Carlito"/>
              </a:rPr>
              <a:t>is no need </a:t>
            </a:r>
            <a:r>
              <a:rPr sz="2800" spc="-30" dirty="0">
                <a:latin typeface="Carlito"/>
                <a:cs typeface="Carlito"/>
              </a:rPr>
              <a:t>for  </a:t>
            </a:r>
            <a:r>
              <a:rPr sz="2800" spc="-10" dirty="0">
                <a:latin typeface="Carlito"/>
                <a:cs typeface="Carlito"/>
              </a:rPr>
              <a:t>communication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both direction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same time. The </a:t>
            </a:r>
            <a:r>
              <a:rPr sz="2800" spc="-15" dirty="0">
                <a:latin typeface="Carlito"/>
                <a:cs typeface="Carlito"/>
              </a:rPr>
              <a:t>entire  </a:t>
            </a:r>
            <a:r>
              <a:rPr sz="2800" spc="-5" dirty="0">
                <a:latin typeface="Carlito"/>
                <a:cs typeface="Carlito"/>
              </a:rPr>
              <a:t>capacity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5" dirty="0">
                <a:latin typeface="Carlito"/>
                <a:cs typeface="Carlito"/>
              </a:rPr>
              <a:t>the channel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utilized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10" dirty="0">
                <a:latin typeface="Carlito"/>
                <a:cs typeface="Carlito"/>
              </a:rPr>
              <a:t>direction.  Example: </a:t>
            </a:r>
            <a:r>
              <a:rPr sz="2800" spc="-20" dirty="0">
                <a:latin typeface="Carlito"/>
                <a:cs typeface="Carlito"/>
              </a:rPr>
              <a:t>Walkie- </a:t>
            </a:r>
            <a:r>
              <a:rPr sz="2800" spc="-10" dirty="0">
                <a:latin typeface="Carlito"/>
                <a:cs typeface="Carlito"/>
              </a:rPr>
              <a:t>talkie </a:t>
            </a:r>
            <a:r>
              <a:rPr sz="2800" spc="-5" dirty="0">
                <a:latin typeface="Carlito"/>
                <a:cs typeface="Carlito"/>
              </a:rPr>
              <a:t>in which </a:t>
            </a:r>
            <a:r>
              <a:rPr sz="2800" spc="-10" dirty="0">
                <a:latin typeface="Carlito"/>
                <a:cs typeface="Carlito"/>
              </a:rPr>
              <a:t>message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sent </a:t>
            </a:r>
            <a:r>
              <a:rPr sz="2800" spc="-5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a time and  messages </a:t>
            </a:r>
            <a:r>
              <a:rPr sz="2800" spc="-15" dirty="0">
                <a:latin typeface="Carlito"/>
                <a:cs typeface="Carlito"/>
              </a:rPr>
              <a:t>are sent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both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directions.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081912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0082" y="2120510"/>
            <a:ext cx="5233874" cy="412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49519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64590"/>
            <a:ext cx="10347960" cy="58063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96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latin typeface="Carlito"/>
                <a:cs typeface="Carlito"/>
              </a:rPr>
              <a:t>Full-Duplex</a:t>
            </a:r>
            <a:r>
              <a:rPr sz="2600" b="1" spc="5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Mode</a:t>
            </a:r>
            <a:endParaRPr sz="2600" dirty="0">
              <a:latin typeface="Carlito"/>
              <a:cs typeface="Carlito"/>
            </a:endParaRPr>
          </a:p>
          <a:p>
            <a:pPr marL="241300" marR="5080" algn="just">
              <a:lnSpc>
                <a:spcPct val="90000"/>
              </a:lnSpc>
              <a:spcBef>
                <a:spcPts val="155"/>
              </a:spcBef>
            </a:pPr>
            <a:r>
              <a:rPr sz="2600" dirty="0">
                <a:latin typeface="Carlito"/>
                <a:cs typeface="Carlito"/>
              </a:rPr>
              <a:t>In </a:t>
            </a:r>
            <a:r>
              <a:rPr sz="2600" spc="-10" dirty="0">
                <a:latin typeface="Carlito"/>
                <a:cs typeface="Carlito"/>
              </a:rPr>
              <a:t>full-duplex </a:t>
            </a:r>
            <a:r>
              <a:rPr sz="2600" spc="-5" dirty="0">
                <a:latin typeface="Carlito"/>
                <a:cs typeface="Carlito"/>
              </a:rPr>
              <a:t>mode, both </a:t>
            </a:r>
            <a:r>
              <a:rPr sz="2600" spc="-10" dirty="0">
                <a:latin typeface="Carlito"/>
                <a:cs typeface="Carlito"/>
              </a:rPr>
              <a:t>stations can </a:t>
            </a:r>
            <a:r>
              <a:rPr sz="2600" spc="-5" dirty="0">
                <a:latin typeface="Carlito"/>
                <a:cs typeface="Carlito"/>
              </a:rPr>
              <a:t>transmit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receive </a:t>
            </a:r>
            <a:r>
              <a:rPr sz="2600" spc="-15" dirty="0">
                <a:latin typeface="Carlito"/>
                <a:cs typeface="Carlito"/>
              </a:rPr>
              <a:t>simultaneously. 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10" dirty="0">
                <a:latin typeface="Carlito"/>
                <a:cs typeface="Carlito"/>
              </a:rPr>
              <a:t>full_duplex </a:t>
            </a:r>
            <a:r>
              <a:rPr sz="2600" spc="-5" dirty="0">
                <a:latin typeface="Carlito"/>
                <a:cs typeface="Carlito"/>
              </a:rPr>
              <a:t>mode, signals going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5" dirty="0">
                <a:latin typeface="Carlito"/>
                <a:cs typeface="Carlito"/>
              </a:rPr>
              <a:t>one direction </a:t>
            </a:r>
            <a:r>
              <a:rPr sz="2600" spc="-10" dirty="0">
                <a:latin typeface="Carlito"/>
                <a:cs typeface="Carlito"/>
              </a:rPr>
              <a:t>share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capacity of </a:t>
            </a:r>
            <a:r>
              <a:rPr sz="2600" dirty="0">
                <a:latin typeface="Carlito"/>
                <a:cs typeface="Carlito"/>
              </a:rPr>
              <a:t>the  link with </a:t>
            </a:r>
            <a:r>
              <a:rPr sz="2600" spc="-5" dirty="0">
                <a:latin typeface="Carlito"/>
                <a:cs typeface="Carlito"/>
              </a:rPr>
              <a:t>signals going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5" dirty="0">
                <a:latin typeface="Carlito"/>
                <a:cs typeface="Carlito"/>
              </a:rPr>
              <a:t>other direction, </a:t>
            </a:r>
            <a:r>
              <a:rPr sz="2600" dirty="0">
                <a:latin typeface="Carlito"/>
                <a:cs typeface="Carlito"/>
              </a:rPr>
              <a:t>this </a:t>
            </a:r>
            <a:r>
              <a:rPr sz="2600" spc="-5" dirty="0">
                <a:latin typeface="Carlito"/>
                <a:cs typeface="Carlito"/>
              </a:rPr>
              <a:t>sharing can occur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5" dirty="0">
                <a:latin typeface="Carlito"/>
                <a:cs typeface="Carlito"/>
              </a:rPr>
              <a:t>two  </a:t>
            </a:r>
            <a:r>
              <a:rPr sz="2600" spc="-25" dirty="0">
                <a:latin typeface="Carlito"/>
                <a:cs typeface="Carlito"/>
              </a:rPr>
              <a:t>ways:</a:t>
            </a:r>
            <a:endParaRPr sz="2600" dirty="0">
              <a:latin typeface="Carlito"/>
              <a:cs typeface="Carlito"/>
            </a:endParaRPr>
          </a:p>
          <a:p>
            <a:pPr marL="241300" marR="525145" indent="-228600">
              <a:lnSpc>
                <a:spcPts val="281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Either </a:t>
            </a:r>
            <a:r>
              <a:rPr sz="2600" dirty="0">
                <a:latin typeface="Carlito"/>
                <a:cs typeface="Carlito"/>
              </a:rPr>
              <a:t>the link </a:t>
            </a:r>
            <a:r>
              <a:rPr sz="2600" spc="-5" dirty="0">
                <a:latin typeface="Carlito"/>
                <a:cs typeface="Carlito"/>
              </a:rPr>
              <a:t>must </a:t>
            </a:r>
            <a:r>
              <a:rPr sz="2600" spc="-10" dirty="0">
                <a:latin typeface="Carlito"/>
                <a:cs typeface="Carlito"/>
              </a:rPr>
              <a:t>contain </a:t>
            </a:r>
            <a:r>
              <a:rPr sz="2600" spc="-5" dirty="0">
                <a:latin typeface="Carlito"/>
                <a:cs typeface="Carlito"/>
              </a:rPr>
              <a:t>two </a:t>
            </a:r>
            <a:r>
              <a:rPr sz="2600" spc="-10" dirty="0">
                <a:latin typeface="Carlito"/>
                <a:cs typeface="Carlito"/>
              </a:rPr>
              <a:t>physically separate </a:t>
            </a:r>
            <a:r>
              <a:rPr sz="2600" spc="-5" dirty="0">
                <a:latin typeface="Carlito"/>
                <a:cs typeface="Carlito"/>
              </a:rPr>
              <a:t>transmission paths,  one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spc="-5" dirty="0">
                <a:latin typeface="Carlito"/>
                <a:cs typeface="Carlito"/>
              </a:rPr>
              <a:t>sending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other </a:t>
            </a:r>
            <a:r>
              <a:rPr sz="2600" spc="-25" dirty="0">
                <a:latin typeface="Carlito"/>
                <a:cs typeface="Carlito"/>
              </a:rPr>
              <a:t>for</a:t>
            </a:r>
            <a:r>
              <a:rPr sz="2600" spc="1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receiving.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Or the capacity is </a:t>
            </a:r>
            <a:r>
              <a:rPr sz="2600" spc="-5" dirty="0">
                <a:latin typeface="Carlito"/>
                <a:cs typeface="Carlito"/>
              </a:rPr>
              <a:t>divided between signals </a:t>
            </a:r>
            <a:r>
              <a:rPr sz="2600" spc="-10" dirty="0">
                <a:latin typeface="Carlito"/>
                <a:cs typeface="Carlito"/>
              </a:rPr>
              <a:t>travelling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5" dirty="0">
                <a:latin typeface="Carlito"/>
                <a:cs typeface="Carlito"/>
              </a:rPr>
              <a:t>both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directions.</a:t>
            </a:r>
            <a:endParaRPr sz="2600" dirty="0">
              <a:latin typeface="Carlito"/>
              <a:cs typeface="Carlito"/>
            </a:endParaRPr>
          </a:p>
          <a:p>
            <a:pPr marL="241300" marR="1021080" indent="-228600">
              <a:lnSpc>
                <a:spcPts val="281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Full-duplex mode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used </a:t>
            </a:r>
            <a:r>
              <a:rPr sz="2600" dirty="0">
                <a:latin typeface="Carlito"/>
                <a:cs typeface="Carlito"/>
              </a:rPr>
              <a:t>when </a:t>
            </a:r>
            <a:r>
              <a:rPr sz="2600" spc="-5" dirty="0">
                <a:latin typeface="Carlito"/>
                <a:cs typeface="Carlito"/>
              </a:rPr>
              <a:t>communication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5" dirty="0">
                <a:latin typeface="Carlito"/>
                <a:cs typeface="Carlito"/>
              </a:rPr>
              <a:t>both direction </a:t>
            </a:r>
            <a:r>
              <a:rPr sz="2600" dirty="0">
                <a:latin typeface="Carlito"/>
                <a:cs typeface="Carlito"/>
              </a:rPr>
              <a:t>is  </a:t>
            </a:r>
            <a:r>
              <a:rPr sz="2600" spc="-10" dirty="0">
                <a:latin typeface="Carlito"/>
                <a:cs typeface="Carlito"/>
              </a:rPr>
              <a:t>required </a:t>
            </a:r>
            <a:r>
              <a:rPr sz="2600" dirty="0">
                <a:latin typeface="Carlito"/>
                <a:cs typeface="Carlito"/>
              </a:rPr>
              <a:t>all the time. The capacity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channel, </a:t>
            </a:r>
            <a:r>
              <a:rPr sz="2600" spc="-10" dirty="0">
                <a:latin typeface="Carlito"/>
                <a:cs typeface="Carlito"/>
              </a:rPr>
              <a:t>however </a:t>
            </a:r>
            <a:r>
              <a:rPr sz="2600" spc="-5" dirty="0">
                <a:latin typeface="Carlito"/>
                <a:cs typeface="Carlito"/>
              </a:rPr>
              <a:t>must be  divided between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two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directions.</a:t>
            </a:r>
            <a:endParaRPr sz="2600" dirty="0">
              <a:latin typeface="Carlito"/>
              <a:cs typeface="Carlito"/>
            </a:endParaRPr>
          </a:p>
          <a:p>
            <a:pPr marL="241300">
              <a:lnSpc>
                <a:spcPts val="2605"/>
              </a:lnSpc>
            </a:pPr>
            <a:r>
              <a:rPr sz="2600" spc="-5" dirty="0">
                <a:latin typeface="Carlito"/>
                <a:cs typeface="Carlito"/>
              </a:rPr>
              <a:t>Example: </a:t>
            </a:r>
            <a:r>
              <a:rPr sz="2600" spc="-25" dirty="0">
                <a:latin typeface="Carlito"/>
                <a:cs typeface="Carlito"/>
              </a:rPr>
              <a:t>Telephone </a:t>
            </a:r>
            <a:r>
              <a:rPr sz="2600" spc="-5" dirty="0">
                <a:latin typeface="Carlito"/>
                <a:cs typeface="Carlito"/>
              </a:rPr>
              <a:t>Network </a:t>
            </a:r>
            <a:r>
              <a:rPr sz="2600" dirty="0">
                <a:latin typeface="Carlito"/>
                <a:cs typeface="Carlito"/>
              </a:rPr>
              <a:t>in which </a:t>
            </a:r>
            <a:r>
              <a:rPr sz="2600" spc="-5" dirty="0">
                <a:latin typeface="Carlito"/>
                <a:cs typeface="Carlito"/>
              </a:rPr>
              <a:t>there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communication</a:t>
            </a:r>
            <a:r>
              <a:rPr sz="2600" spc="-65" dirty="0">
                <a:latin typeface="Carlito"/>
                <a:cs typeface="Carlito"/>
              </a:rPr>
              <a:t> </a:t>
            </a:r>
            <a:r>
              <a:rPr sz="2600" spc="-5" dirty="0" smtClean="0">
                <a:latin typeface="Carlito"/>
                <a:cs typeface="Carlito"/>
              </a:rPr>
              <a:t>between</a:t>
            </a:r>
            <a:r>
              <a:rPr lang="en-US" sz="2600" dirty="0">
                <a:latin typeface="Carlito"/>
                <a:cs typeface="Carlito"/>
              </a:rPr>
              <a:t> </a:t>
            </a:r>
            <a:r>
              <a:rPr sz="2600" spc="-5" dirty="0" smtClean="0">
                <a:latin typeface="Carlito"/>
                <a:cs typeface="Carlito"/>
              </a:rPr>
              <a:t>two </a:t>
            </a:r>
            <a:r>
              <a:rPr sz="2600" spc="-10" dirty="0">
                <a:latin typeface="Carlito"/>
                <a:cs typeface="Carlito"/>
              </a:rPr>
              <a:t>persons </a:t>
            </a:r>
            <a:r>
              <a:rPr sz="2600" spc="-5" dirty="0">
                <a:latin typeface="Carlito"/>
                <a:cs typeface="Carlito"/>
              </a:rPr>
              <a:t>by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telephone </a:t>
            </a:r>
            <a:r>
              <a:rPr sz="2600" dirty="0">
                <a:latin typeface="Carlito"/>
                <a:cs typeface="Carlito"/>
              </a:rPr>
              <a:t>line, </a:t>
            </a:r>
            <a:r>
              <a:rPr sz="2600" spc="-5" dirty="0">
                <a:latin typeface="Carlito"/>
                <a:cs typeface="Carlito"/>
              </a:rPr>
              <a:t>through </a:t>
            </a:r>
            <a:r>
              <a:rPr sz="2600" dirty="0">
                <a:latin typeface="Carlito"/>
                <a:cs typeface="Carlito"/>
              </a:rPr>
              <a:t>which </a:t>
            </a:r>
            <a:r>
              <a:rPr sz="2600" spc="-5" dirty="0">
                <a:latin typeface="Carlito"/>
                <a:cs typeface="Carlito"/>
              </a:rPr>
              <a:t>both </a:t>
            </a:r>
            <a:r>
              <a:rPr sz="2600" spc="-10" dirty="0">
                <a:latin typeface="Carlito"/>
                <a:cs typeface="Carlito"/>
              </a:rPr>
              <a:t>can talk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10" dirty="0">
                <a:latin typeface="Carlito"/>
                <a:cs typeface="Carlito"/>
              </a:rPr>
              <a:t>listen </a:t>
            </a:r>
            <a:r>
              <a:rPr sz="2600" spc="-15" dirty="0">
                <a:latin typeface="Carlito"/>
                <a:cs typeface="Carlito"/>
              </a:rPr>
              <a:t>at 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same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4274134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3351" y="3052860"/>
            <a:ext cx="6491334" cy="1826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559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448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Types </a:t>
            </a:r>
            <a:r>
              <a:rPr spc="-190" dirty="0"/>
              <a:t>of </a:t>
            </a:r>
            <a:r>
              <a:rPr spc="-210" dirty="0"/>
              <a:t>Transmission</a:t>
            </a:r>
            <a:r>
              <a:rPr spc="-620" dirty="0"/>
              <a:t> </a:t>
            </a:r>
            <a:r>
              <a:rPr spc="-65" dirty="0"/>
              <a:t>Media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2197607"/>
            <a:ext cx="10515600" cy="3607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1522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6542"/>
            <a:ext cx="10243820" cy="313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23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Arial"/>
                <a:cs typeface="Arial"/>
              </a:rPr>
              <a:t>Guided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Media:</a:t>
            </a:r>
            <a:endParaRPr sz="2800">
              <a:latin typeface="Arial"/>
              <a:cs typeface="Arial"/>
            </a:endParaRPr>
          </a:p>
          <a:p>
            <a:pPr marL="241300" marR="5080">
              <a:lnSpc>
                <a:spcPts val="3020"/>
              </a:lnSpc>
              <a:spcBef>
                <a:spcPts val="260"/>
              </a:spcBef>
            </a:pPr>
            <a:r>
              <a:rPr sz="2800" spc="-5" dirty="0">
                <a:latin typeface="Arial"/>
                <a:cs typeface="Arial"/>
              </a:rPr>
              <a:t>It is </a:t>
            </a:r>
            <a:r>
              <a:rPr sz="2800" dirty="0">
                <a:latin typeface="Arial"/>
                <a:cs typeface="Arial"/>
              </a:rPr>
              <a:t>also referred to </a:t>
            </a:r>
            <a:r>
              <a:rPr sz="2800" spc="-5" dirty="0">
                <a:latin typeface="Arial"/>
                <a:cs typeface="Arial"/>
              </a:rPr>
              <a:t>as Wired </a:t>
            </a:r>
            <a:r>
              <a:rPr sz="2800" dirty="0">
                <a:latin typeface="Arial"/>
                <a:cs typeface="Arial"/>
              </a:rPr>
              <a:t>or Bounded transmission media.  Signals being transmitted are directed and confined </a:t>
            </a:r>
            <a:r>
              <a:rPr sz="2800" spc="-5" dirty="0">
                <a:latin typeface="Arial"/>
                <a:cs typeface="Arial"/>
              </a:rPr>
              <a:t>in a </a:t>
            </a:r>
            <a:r>
              <a:rPr sz="2800" dirty="0">
                <a:latin typeface="Arial"/>
                <a:cs typeface="Arial"/>
              </a:rPr>
              <a:t>narrow  pathway by using physical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links.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High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Speed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Secure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Used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comparatively </a:t>
            </a:r>
            <a:r>
              <a:rPr sz="2800" spc="-10" dirty="0">
                <a:latin typeface="Carlito"/>
                <a:cs typeface="Carlito"/>
              </a:rPr>
              <a:t>shorter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distances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948431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493"/>
            <a:ext cx="10349865" cy="4034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Unguided</a:t>
            </a:r>
            <a:r>
              <a:rPr sz="2800" b="1" spc="2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Media:</a:t>
            </a:r>
            <a:endParaRPr sz="2800">
              <a:latin typeface="Carlito"/>
              <a:cs typeface="Carlito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Carlito"/>
                <a:cs typeface="Carlito"/>
              </a:rPr>
              <a:t>It is also </a:t>
            </a:r>
            <a:r>
              <a:rPr sz="2800" spc="-25" dirty="0">
                <a:latin typeface="Carlito"/>
                <a:cs typeface="Carlito"/>
              </a:rPr>
              <a:t>referred </a:t>
            </a:r>
            <a:r>
              <a:rPr sz="2800" spc="-1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Wireless </a:t>
            </a:r>
            <a:r>
              <a:rPr sz="2800" spc="-5" dirty="0">
                <a:latin typeface="Carlito"/>
                <a:cs typeface="Carlito"/>
              </a:rPr>
              <a:t>or Unbounded </a:t>
            </a:r>
            <a:r>
              <a:rPr sz="2800" spc="-10" dirty="0">
                <a:latin typeface="Carlito"/>
                <a:cs typeface="Carlito"/>
              </a:rPr>
              <a:t>transmission </a:t>
            </a:r>
            <a:r>
              <a:rPr sz="2800" spc="-5" dirty="0">
                <a:latin typeface="Carlito"/>
                <a:cs typeface="Carlito"/>
              </a:rPr>
              <a:t>media.No  </a:t>
            </a:r>
            <a:r>
              <a:rPr sz="2800" spc="-20" dirty="0">
                <a:latin typeface="Carlito"/>
                <a:cs typeface="Carlito"/>
              </a:rPr>
              <a:t>physical </a:t>
            </a:r>
            <a:r>
              <a:rPr sz="2800" spc="-5" dirty="0">
                <a:latin typeface="Carlito"/>
                <a:cs typeface="Carlito"/>
              </a:rPr>
              <a:t>medium is </a:t>
            </a:r>
            <a:r>
              <a:rPr sz="2800" spc="-15" dirty="0">
                <a:latin typeface="Carlito"/>
                <a:cs typeface="Carlito"/>
              </a:rPr>
              <a:t>required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transmission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electromagnetic  signals.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Features: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0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Signal is </a:t>
            </a:r>
            <a:r>
              <a:rPr sz="2800" spc="-15" dirty="0">
                <a:latin typeface="Carlito"/>
                <a:cs typeface="Carlito"/>
              </a:rPr>
              <a:t>broadcasted through</a:t>
            </a:r>
            <a:r>
              <a:rPr sz="2800" spc="1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air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Less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Secure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Used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larger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distances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611544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152" y="649300"/>
            <a:ext cx="10013695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pc="-250" dirty="0"/>
              <a:t>Difference </a:t>
            </a:r>
            <a:r>
              <a:rPr spc="-220" dirty="0"/>
              <a:t>between </a:t>
            </a:r>
            <a:r>
              <a:rPr spc="-250" dirty="0"/>
              <a:t>Unicast, </a:t>
            </a:r>
            <a:r>
              <a:rPr spc="-215" dirty="0"/>
              <a:t>Broadcast</a:t>
            </a:r>
            <a:r>
              <a:rPr spc="-635" dirty="0"/>
              <a:t> </a:t>
            </a:r>
            <a:r>
              <a:rPr lang="en-US" spc="-635" dirty="0" smtClean="0"/>
              <a:t> </a:t>
            </a:r>
            <a:r>
              <a:rPr spc="-175" dirty="0" smtClean="0"/>
              <a:t>and  </a:t>
            </a:r>
            <a:r>
              <a:rPr spc="-160" dirty="0"/>
              <a:t>Multicast </a:t>
            </a:r>
            <a:r>
              <a:rPr spc="-200" dirty="0"/>
              <a:t>in Computer</a:t>
            </a:r>
            <a:r>
              <a:rPr spc="-645" dirty="0"/>
              <a:t> </a:t>
            </a:r>
            <a:r>
              <a:rPr spc="-195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161905" cy="4454168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18415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b="1" spc="-10" dirty="0">
                <a:latin typeface="Carlito"/>
                <a:cs typeface="Carlito"/>
              </a:rPr>
              <a:t>cast </a:t>
            </a:r>
            <a:r>
              <a:rPr sz="2600" spc="-5" dirty="0">
                <a:latin typeface="Carlito"/>
                <a:cs typeface="Carlito"/>
              </a:rPr>
              <a:t>term </a:t>
            </a:r>
            <a:r>
              <a:rPr sz="2600" spc="-10" dirty="0">
                <a:latin typeface="Carlito"/>
                <a:cs typeface="Carlito"/>
              </a:rPr>
              <a:t>here </a:t>
            </a:r>
            <a:r>
              <a:rPr sz="2600" spc="-5" dirty="0">
                <a:latin typeface="Carlito"/>
                <a:cs typeface="Carlito"/>
              </a:rPr>
              <a:t>signifies some </a:t>
            </a:r>
            <a:r>
              <a:rPr sz="2600" spc="-10" dirty="0">
                <a:latin typeface="Carlito"/>
                <a:cs typeface="Carlito"/>
              </a:rPr>
              <a:t>data(stream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5" dirty="0">
                <a:latin typeface="Carlito"/>
                <a:cs typeface="Carlito"/>
              </a:rPr>
              <a:t>packets)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being  </a:t>
            </a:r>
            <a:r>
              <a:rPr sz="2600" spc="-10" dirty="0">
                <a:latin typeface="Carlito"/>
                <a:cs typeface="Carlito"/>
              </a:rPr>
              <a:t>transmitted to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recipient(s) </a:t>
            </a:r>
            <a:r>
              <a:rPr sz="2600" spc="-10" dirty="0">
                <a:latin typeface="Carlito"/>
                <a:cs typeface="Carlito"/>
              </a:rPr>
              <a:t>from </a:t>
            </a:r>
            <a:r>
              <a:rPr sz="2600" dirty="0">
                <a:latin typeface="Carlito"/>
                <a:cs typeface="Carlito"/>
              </a:rPr>
              <a:t>client(s) </a:t>
            </a:r>
            <a:r>
              <a:rPr sz="2600" spc="-5" dirty="0">
                <a:latin typeface="Carlito"/>
                <a:cs typeface="Carlito"/>
              </a:rPr>
              <a:t>side </a:t>
            </a:r>
            <a:r>
              <a:rPr sz="2600" spc="-10" dirty="0">
                <a:latin typeface="Carlito"/>
                <a:cs typeface="Carlito"/>
              </a:rPr>
              <a:t>over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communication  </a:t>
            </a:r>
            <a:r>
              <a:rPr sz="2600" dirty="0">
                <a:latin typeface="Carlito"/>
                <a:cs typeface="Carlito"/>
              </a:rPr>
              <a:t>channel </a:t>
            </a:r>
            <a:r>
              <a:rPr sz="2600" spc="-5" dirty="0">
                <a:latin typeface="Carlito"/>
                <a:cs typeface="Carlito"/>
              </a:rPr>
              <a:t>that help </a:t>
            </a:r>
            <a:r>
              <a:rPr sz="2600" dirty="0">
                <a:latin typeface="Carlito"/>
                <a:cs typeface="Carlito"/>
              </a:rPr>
              <a:t>them </a:t>
            </a:r>
            <a:r>
              <a:rPr sz="2600" spc="-10" dirty="0">
                <a:latin typeface="Carlito"/>
                <a:cs typeface="Carlito"/>
              </a:rPr>
              <a:t>to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communicate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rlito"/>
                <a:cs typeface="Carlito"/>
              </a:rPr>
              <a:t>Unicast</a:t>
            </a:r>
            <a:r>
              <a:rPr sz="2600" b="1" spc="-35" dirty="0">
                <a:latin typeface="Carlito"/>
                <a:cs typeface="Carlito"/>
              </a:rPr>
              <a:t> </a:t>
            </a:r>
            <a:r>
              <a:rPr sz="2600" b="1" dirty="0">
                <a:latin typeface="Carlito"/>
                <a:cs typeface="Carlito"/>
              </a:rPr>
              <a:t>–</a:t>
            </a:r>
            <a:endParaRPr sz="2600" dirty="0">
              <a:latin typeface="Carlito"/>
              <a:cs typeface="Carlito"/>
            </a:endParaRPr>
          </a:p>
          <a:p>
            <a:pPr marL="241300" marR="118745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This </a:t>
            </a:r>
            <a:r>
              <a:rPr sz="2600" dirty="0">
                <a:latin typeface="Carlito"/>
                <a:cs typeface="Carlito"/>
              </a:rPr>
              <a:t>type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0" dirty="0">
                <a:latin typeface="Carlito"/>
                <a:cs typeface="Carlito"/>
              </a:rPr>
              <a:t>information </a:t>
            </a:r>
            <a:r>
              <a:rPr sz="2600" spc="-15" dirty="0">
                <a:latin typeface="Carlito"/>
                <a:cs typeface="Carlito"/>
              </a:rPr>
              <a:t>transfer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useful </a:t>
            </a:r>
            <a:r>
              <a:rPr sz="2600" dirty="0">
                <a:latin typeface="Carlito"/>
                <a:cs typeface="Carlito"/>
              </a:rPr>
              <a:t>when </a:t>
            </a:r>
            <a:r>
              <a:rPr sz="2600" spc="-5" dirty="0">
                <a:latin typeface="Carlito"/>
                <a:cs typeface="Carlito"/>
              </a:rPr>
              <a:t>there </a:t>
            </a:r>
            <a:r>
              <a:rPr sz="2600" dirty="0">
                <a:latin typeface="Carlito"/>
                <a:cs typeface="Carlito"/>
              </a:rPr>
              <a:t>is a participation </a:t>
            </a:r>
            <a:r>
              <a:rPr sz="2600" spc="-5" dirty="0">
                <a:latin typeface="Carlito"/>
                <a:cs typeface="Carlito"/>
              </a:rPr>
              <a:t>of  single sender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5" dirty="0">
                <a:latin typeface="Carlito"/>
                <a:cs typeface="Carlito"/>
              </a:rPr>
              <a:t>single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recipient.</a:t>
            </a:r>
            <a:endParaRPr sz="2600" dirty="0">
              <a:latin typeface="Carlito"/>
              <a:cs typeface="Carlito"/>
            </a:endParaRPr>
          </a:p>
          <a:p>
            <a:pPr marL="316230" indent="-30416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sz="2600" spc="-5" dirty="0">
                <a:latin typeface="Carlito"/>
                <a:cs typeface="Carlito"/>
              </a:rPr>
              <a:t>So </a:t>
            </a:r>
            <a:r>
              <a:rPr sz="2600" dirty="0">
                <a:latin typeface="Carlito"/>
                <a:cs typeface="Carlito"/>
              </a:rPr>
              <a:t>it as a </a:t>
            </a:r>
            <a:r>
              <a:rPr sz="2600" spc="-10" dirty="0">
                <a:latin typeface="Carlito"/>
                <a:cs typeface="Carlito"/>
              </a:rPr>
              <a:t>one-to-one</a:t>
            </a:r>
            <a:r>
              <a:rPr sz="260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transmission.</a:t>
            </a:r>
            <a:endParaRPr sz="2600" dirty="0">
              <a:latin typeface="Carlito"/>
              <a:cs typeface="Carlito"/>
            </a:endParaRPr>
          </a:p>
          <a:p>
            <a:pPr marL="241300" marR="473709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For example,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5" dirty="0">
                <a:latin typeface="Carlito"/>
                <a:cs typeface="Carlito"/>
              </a:rPr>
              <a:t>device </a:t>
            </a:r>
            <a:r>
              <a:rPr sz="2600" spc="-10" dirty="0">
                <a:latin typeface="Carlito"/>
                <a:cs typeface="Carlito"/>
              </a:rPr>
              <a:t>having </a:t>
            </a:r>
            <a:r>
              <a:rPr sz="2600" dirty="0">
                <a:latin typeface="Carlito"/>
                <a:cs typeface="Carlito"/>
              </a:rPr>
              <a:t>IP </a:t>
            </a:r>
            <a:r>
              <a:rPr sz="2600" spc="-5" dirty="0">
                <a:latin typeface="Carlito"/>
                <a:cs typeface="Carlito"/>
              </a:rPr>
              <a:t>address </a:t>
            </a:r>
            <a:r>
              <a:rPr sz="2600" dirty="0">
                <a:latin typeface="Carlito"/>
                <a:cs typeface="Carlito"/>
              </a:rPr>
              <a:t>10.1.2.0 in a </a:t>
            </a:r>
            <a:r>
              <a:rPr sz="2600" spc="-10" dirty="0">
                <a:latin typeface="Carlito"/>
                <a:cs typeface="Carlito"/>
              </a:rPr>
              <a:t>network wants </a:t>
            </a:r>
            <a:r>
              <a:rPr sz="2600" spc="-15" dirty="0">
                <a:latin typeface="Carlito"/>
                <a:cs typeface="Carlito"/>
              </a:rPr>
              <a:t>to  </a:t>
            </a:r>
            <a:r>
              <a:rPr sz="2600" spc="-5" dirty="0">
                <a:latin typeface="Carlito"/>
                <a:cs typeface="Carlito"/>
              </a:rPr>
              <a:t>send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traffic </a:t>
            </a:r>
            <a:r>
              <a:rPr sz="2600" spc="-10" dirty="0">
                <a:latin typeface="Carlito"/>
                <a:cs typeface="Carlito"/>
              </a:rPr>
              <a:t>stream(data packets) to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device </a:t>
            </a:r>
            <a:r>
              <a:rPr sz="2600" dirty="0">
                <a:latin typeface="Carlito"/>
                <a:cs typeface="Carlito"/>
              </a:rPr>
              <a:t>with IP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5" dirty="0" smtClean="0">
                <a:latin typeface="Carlito"/>
                <a:cs typeface="Carlito"/>
              </a:rPr>
              <a:t>address</a:t>
            </a:r>
            <a:r>
              <a:rPr lang="en-US" sz="2600" dirty="0">
                <a:latin typeface="Carlito"/>
                <a:cs typeface="Carlito"/>
              </a:rPr>
              <a:t> </a:t>
            </a:r>
            <a:r>
              <a:rPr sz="2600" dirty="0" smtClean="0">
                <a:latin typeface="Carlito"/>
                <a:cs typeface="Carlito"/>
              </a:rPr>
              <a:t>20.12.4.2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5" dirty="0">
                <a:latin typeface="Carlito"/>
                <a:cs typeface="Carlito"/>
              </a:rPr>
              <a:t>other </a:t>
            </a:r>
            <a:r>
              <a:rPr sz="2600" spc="-10" dirty="0">
                <a:latin typeface="Carlito"/>
                <a:cs typeface="Carlito"/>
              </a:rPr>
              <a:t>network,then unicast </a:t>
            </a:r>
            <a:r>
              <a:rPr sz="2600" spc="-5" dirty="0">
                <a:latin typeface="Carlito"/>
                <a:cs typeface="Carlito"/>
              </a:rPr>
              <a:t>comes </a:t>
            </a:r>
            <a:r>
              <a:rPr sz="2600" spc="-10" dirty="0">
                <a:latin typeface="Carlito"/>
                <a:cs typeface="Carlito"/>
              </a:rPr>
              <a:t>into </a:t>
            </a:r>
            <a:r>
              <a:rPr sz="2600" spc="-5" dirty="0">
                <a:latin typeface="Carlito"/>
                <a:cs typeface="Carlito"/>
              </a:rPr>
              <a:t>picture. This </a:t>
            </a:r>
            <a:r>
              <a:rPr sz="2600" dirty="0">
                <a:latin typeface="Carlito"/>
                <a:cs typeface="Carlito"/>
              </a:rPr>
              <a:t>is the  </a:t>
            </a:r>
            <a:r>
              <a:rPr sz="2600" spc="-5" dirty="0">
                <a:latin typeface="Carlito"/>
                <a:cs typeface="Carlito"/>
              </a:rPr>
              <a:t>most </a:t>
            </a:r>
            <a:r>
              <a:rPr sz="2600" spc="-10" dirty="0">
                <a:latin typeface="Carlito"/>
                <a:cs typeface="Carlito"/>
              </a:rPr>
              <a:t>common </a:t>
            </a:r>
            <a:r>
              <a:rPr sz="2600" spc="-20" dirty="0">
                <a:latin typeface="Carlito"/>
                <a:cs typeface="Carlito"/>
              </a:rPr>
              <a:t>form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spc="-15" dirty="0">
                <a:latin typeface="Carlito"/>
                <a:cs typeface="Carlito"/>
              </a:rPr>
              <a:t>data transfer </a:t>
            </a:r>
            <a:r>
              <a:rPr sz="2600" spc="-10" dirty="0">
                <a:latin typeface="Carlito"/>
                <a:cs typeface="Carlito"/>
              </a:rPr>
              <a:t>over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6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networks.</a:t>
            </a:r>
            <a:endParaRPr sz="2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9011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5966</Words>
  <Application>Microsoft Office PowerPoint</Application>
  <PresentationFormat>Widescreen</PresentationFormat>
  <Paragraphs>755</Paragraphs>
  <Slides>175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175</vt:i4>
      </vt:variant>
    </vt:vector>
  </HeadingPairs>
  <TitlesOfParts>
    <vt:vector size="185" baseType="lpstr">
      <vt:lpstr>Arial</vt:lpstr>
      <vt:lpstr>Calibri</vt:lpstr>
      <vt:lpstr>Carlito</vt:lpstr>
      <vt:lpstr>Comic Sans MS</vt:lpstr>
      <vt:lpstr>Gothic Uralic</vt:lpstr>
      <vt:lpstr>Symbol</vt:lpstr>
      <vt:lpstr>Tahoma</vt:lpstr>
      <vt:lpstr>Times New Roman</vt:lpstr>
      <vt:lpstr>Wingdings</vt:lpstr>
      <vt:lpstr>Office Theme</vt:lpstr>
      <vt:lpstr>PowerPoint Presentation</vt:lpstr>
      <vt:lpstr>What is a Computer Network ?</vt:lpstr>
      <vt:lpstr>Basics of Data Communication</vt:lpstr>
      <vt:lpstr>PowerPoint Presentation</vt:lpstr>
      <vt:lpstr>Key elements in the model</vt:lpstr>
      <vt:lpstr>Transmission Medium and physical layer</vt:lpstr>
      <vt:lpstr>Protocol “Layers”</vt:lpstr>
      <vt:lpstr>Layering of airline functionality</vt:lpstr>
      <vt:lpstr>Why layering ?</vt:lpstr>
      <vt:lpstr>Protocol Stack</vt:lpstr>
      <vt:lpstr>ISO- OSI MODEL</vt:lpstr>
      <vt:lpstr>Layered Architecture</vt:lpstr>
      <vt:lpstr>OSI layers</vt:lpstr>
      <vt:lpstr>OSI layers</vt:lpstr>
      <vt:lpstr>Organization of the Layers</vt:lpstr>
      <vt:lpstr>Layers in the OSI Model</vt:lpstr>
      <vt:lpstr>OSI Physical Layer</vt:lpstr>
      <vt:lpstr>OSI :Physical Layer</vt:lpstr>
      <vt:lpstr>OSI :Physical Layer</vt:lpstr>
      <vt:lpstr>OSI :Physical Layer</vt:lpstr>
      <vt:lpstr>PowerPoint Presentation</vt:lpstr>
      <vt:lpstr>OSI :Physical Layer</vt:lpstr>
      <vt:lpstr>OSI DATA Link Layer</vt:lpstr>
      <vt:lpstr>OSI: Data Link Layer</vt:lpstr>
      <vt:lpstr>OSI: Data Link Layer</vt:lpstr>
      <vt:lpstr>OSI: Network Layer</vt:lpstr>
      <vt:lpstr>OSI: Network Layer</vt:lpstr>
      <vt:lpstr>OSI: Network Layer</vt:lpstr>
      <vt:lpstr>OSI: Network Layer</vt:lpstr>
      <vt:lpstr>Network Layer</vt:lpstr>
      <vt:lpstr>OSI: Transport Layer</vt:lpstr>
      <vt:lpstr>OSI: Transport Layer</vt:lpstr>
      <vt:lpstr>Transport Layer</vt:lpstr>
      <vt:lpstr>OSI: Transport Layer</vt:lpstr>
      <vt:lpstr>OSI: Transport Layer</vt:lpstr>
      <vt:lpstr>OSI: Transport Layer</vt:lpstr>
      <vt:lpstr>OSI: Transport Layer</vt:lpstr>
      <vt:lpstr>OSI: Transport Layer</vt:lpstr>
      <vt:lpstr>OSI: Transport Layer</vt:lpstr>
      <vt:lpstr>OSI: Transport Layer</vt:lpstr>
      <vt:lpstr>Transport Layer: process to process delivery</vt:lpstr>
      <vt:lpstr>OSI: Session Layer</vt:lpstr>
      <vt:lpstr>OSI: Session Layer</vt:lpstr>
      <vt:lpstr>OSI: Session Layer</vt:lpstr>
      <vt:lpstr>OSI: Session Layer</vt:lpstr>
      <vt:lpstr>OSI Presentation Layer</vt:lpstr>
      <vt:lpstr>OSI Presentation Layer</vt:lpstr>
      <vt:lpstr>OSI Presentation Layer</vt:lpstr>
      <vt:lpstr>OSI Presentation Layer</vt:lpstr>
      <vt:lpstr>OSI Presentation Layer</vt:lpstr>
      <vt:lpstr>OSI Application Layer</vt:lpstr>
      <vt:lpstr>Summary of OSI Layers</vt:lpstr>
      <vt:lpstr>Internet protocol stack</vt:lpstr>
      <vt:lpstr>Internet protocol stack</vt:lpstr>
      <vt:lpstr>Internet protocol stack</vt:lpstr>
      <vt:lpstr>Internet protocol stack</vt:lpstr>
      <vt:lpstr>Internet protocol stack</vt:lpstr>
      <vt:lpstr>Internet protocol stack</vt:lpstr>
      <vt:lpstr>Internet protocol stack</vt:lpstr>
      <vt:lpstr>Internet protocol stack</vt:lpstr>
      <vt:lpstr>Internet protocol stack</vt:lpstr>
      <vt:lpstr>Internet protocol stack</vt:lpstr>
      <vt:lpstr>Internet protocol stack</vt:lpstr>
      <vt:lpstr>Network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of Computer Networks:</vt:lpstr>
      <vt:lpstr>PowerPoint Presentation</vt:lpstr>
      <vt:lpstr>PowerPoint Presentation</vt:lpstr>
      <vt:lpstr>PowerPoint Presentation</vt:lpstr>
      <vt:lpstr>Multipoint Connection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Transmission Media</vt:lpstr>
      <vt:lpstr>PowerPoint Presentation</vt:lpstr>
      <vt:lpstr>PowerPoint Presentation</vt:lpstr>
      <vt:lpstr>Difference between Unicast, Broadcast  and  Multicast in Computer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Multicast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Packet Switching Principles</vt:lpstr>
      <vt:lpstr>Basic Operation</vt:lpstr>
      <vt:lpstr>Use of Packets</vt:lpstr>
      <vt:lpstr>Advantages</vt:lpstr>
      <vt:lpstr>Switching Technique</vt:lpstr>
      <vt:lpstr>Datagram</vt:lpstr>
      <vt:lpstr>Datagram Diagram</vt:lpstr>
      <vt:lpstr>Virtual Circuit</vt:lpstr>
      <vt:lpstr>Virtual Circuit Diagram</vt:lpstr>
      <vt:lpstr>Virtual Circuits v Datagram</vt:lpstr>
      <vt:lpstr>DATA TRAFFIC</vt:lpstr>
      <vt:lpstr>Three traffic profiles</vt:lpstr>
      <vt:lpstr>CONGESTION</vt:lpstr>
      <vt:lpstr>24-3</vt:lpstr>
      <vt:lpstr>QUALITY OF SERVICE</vt:lpstr>
      <vt:lpstr>Flow characteristics</vt:lpstr>
      <vt:lpstr>Reliability</vt:lpstr>
      <vt:lpstr>Delay</vt:lpstr>
      <vt:lpstr>Jitter</vt:lpstr>
      <vt:lpstr>Bandwidth</vt:lpstr>
      <vt:lpstr>TECHNIQUES TO IMPROVE QoS</vt:lpstr>
      <vt:lpstr>Scheduling</vt:lpstr>
      <vt:lpstr>FIFO Queuing</vt:lpstr>
      <vt:lpstr>FIFO queue</vt:lpstr>
      <vt:lpstr>Priority Queuing</vt:lpstr>
      <vt:lpstr>Priority Queuing</vt:lpstr>
      <vt:lpstr>Priority queuing</vt:lpstr>
      <vt:lpstr>Weighted Fair Queuing</vt:lpstr>
      <vt:lpstr>Weighted Fair Queuing</vt:lpstr>
      <vt:lpstr>Weighted fair queuing</vt:lpstr>
      <vt:lpstr>Traffic Shaping</vt:lpstr>
      <vt:lpstr>Traffic Shaping</vt:lpstr>
      <vt:lpstr>The Leaky Bucket Algorithm</vt:lpstr>
      <vt:lpstr>Leaky Bucket Algorithm</vt:lpstr>
      <vt:lpstr>Leaky bucket</vt:lpstr>
      <vt:lpstr>Leaky bucket implementation</vt:lpstr>
      <vt:lpstr>Note</vt:lpstr>
      <vt:lpstr>Token Bucket Algorithm</vt:lpstr>
      <vt:lpstr>PowerPoint Presentation</vt:lpstr>
      <vt:lpstr>PowerPoint Presentation</vt:lpstr>
      <vt:lpstr>Token bucket</vt:lpstr>
      <vt:lpstr>Leaky Bucket vs Token Bucket</vt:lpstr>
      <vt:lpstr>Reference books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26</cp:revision>
  <dcterms:created xsi:type="dcterms:W3CDTF">2021-04-26T05:42:50Z</dcterms:created>
  <dcterms:modified xsi:type="dcterms:W3CDTF">2021-05-06T05:34:35Z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2021-04-26T00:00:00Z</vt:filetime>
  </property>
</Properties>
</file>